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6" r:id="rId2"/>
    <p:sldId id="272" r:id="rId3"/>
    <p:sldId id="258" r:id="rId4"/>
    <p:sldId id="276" r:id="rId5"/>
    <p:sldId id="259" r:id="rId6"/>
    <p:sldId id="277" r:id="rId7"/>
    <p:sldId id="278" r:id="rId8"/>
    <p:sldId id="261" r:id="rId9"/>
    <p:sldId id="262" r:id="rId10"/>
    <p:sldId id="284" r:id="rId11"/>
    <p:sldId id="285" r:id="rId12"/>
    <p:sldId id="286" r:id="rId13"/>
    <p:sldId id="279" r:id="rId14"/>
    <p:sldId id="270" r:id="rId15"/>
  </p:sldIdLst>
  <p:sldSz cx="9144000" cy="5143500" type="screen16x9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22401D-27D0-E606-E896-283CDF6FFB42}" name="דפי פלוטקין" initials="דפ" userId="3e84b4da20cf9d5d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החלפונים" initials="" lastIdx="0" clrIdx="0"/>
  <p:cmAuthor id="2" name="החלפונים" initials="ה" lastIdx="13" clrIdx="1">
    <p:extLst>
      <p:ext uri="{19B8F6BF-5375-455C-9EA6-DF929625EA0E}">
        <p15:presenceInfo xmlns:p15="http://schemas.microsoft.com/office/powerpoint/2012/main" userId="החלפונים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BD40"/>
    <a:srgbClr val="53863C"/>
    <a:srgbClr val="83BE4D"/>
    <a:srgbClr val="F0444C"/>
    <a:srgbClr val="F19922"/>
    <a:srgbClr val="24AEEF"/>
    <a:srgbClr val="1A8539"/>
    <a:srgbClr val="689631"/>
    <a:srgbClr val="86BE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93" autoAdjust="0"/>
    <p:restoredTop sz="94609"/>
  </p:normalViewPr>
  <p:slideViewPr>
    <p:cSldViewPr showGuides="1">
      <p:cViewPr varScale="1">
        <p:scale>
          <a:sx n="91" d="100"/>
          <a:sy n="91" d="100"/>
        </p:scale>
        <p:origin x="120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29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BB7CA7-368F-9943-852B-4B5EDC910F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64C64-2D3C-6843-BBC1-387D851558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1B550F44-A6E9-4640-B758-4725362C8405}" type="datetimeFigureOut">
              <a:rPr lang="he-IL"/>
              <a:pPr>
                <a:defRPr/>
              </a:pPr>
              <a:t>ה'/חשון/תשפ"ו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E1514D-C407-3C42-B155-BE3BB0AC83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4411C-F780-414E-A41D-B88A452F15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79E2622C-8CEE-C444-AB14-29E513E7E6B8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BE19A5-0A3C-9249-8CD9-BF1CF89544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8F2FA-A092-FF44-9521-D4A534A7545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34C45027-C6EF-C94D-AAE3-58AE917FD88E}" type="datetimeFigureOut">
              <a:rPr lang="he-IL"/>
              <a:pPr>
                <a:defRPr/>
              </a:pPr>
              <a:t>ה'/חשון/תשפ"ו</a:t>
            </a:fld>
            <a:endParaRPr lang="he-IL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0F718D1-AA43-3C41-A63B-B432A61947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he-IL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06453C-B6A8-D348-B26C-8E37DE98C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329BB-2D3E-D54F-8023-E0A165CA10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4E24E-34E8-BE4E-B105-9737E91BD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C33A82A8-4B12-9E44-9FC4-67184473D575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61091BCD-9C7B-9640-93D2-E4AC0C4B73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B9938197-016D-5D42-A417-56DDB98D5A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7026A89C-0E14-AC4A-B13D-73608F141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F3C0B6-8910-4142-A1FA-1A7500258F03}" type="slidenum">
              <a:rPr lang="he-IL" altLang="en-US" smtClean="0"/>
              <a:pPr/>
              <a:t>1</a:t>
            </a:fld>
            <a:endParaRPr lang="he-IL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2AD4CC58-139A-0346-9E6A-784CB533BD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B3F30E76-6793-9845-A048-EA10B3C8A4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052D925E-8CA9-A946-B71F-EE7CEFEDF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499D68-4989-274C-8F4F-AEAA58282852}" type="slidenum">
              <a:rPr lang="he-IL" altLang="en-US" smtClean="0"/>
              <a:pPr/>
              <a:t>2</a:t>
            </a:fld>
            <a:endParaRPr lang="he-IL" altLang="en-US"/>
          </a:p>
        </p:txBody>
      </p:sp>
    </p:spTree>
    <p:extLst>
      <p:ext uri="{BB962C8B-B14F-4D97-AF65-F5344CB8AC3E}">
        <p14:creationId xmlns:p14="http://schemas.microsoft.com/office/powerpoint/2010/main" val="393538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A17DDE76-CAE3-D249-8AC3-831CD0FA9C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89923"/>
            <a:ext cx="9144000" cy="53578"/>
          </a:xfrm>
          <a:prstGeom prst="rect">
            <a:avLst/>
          </a:prstGeom>
          <a:solidFill>
            <a:srgbClr val="8ABE40"/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>
              <a:defRPr/>
            </a:pPr>
            <a:endParaRPr lang="en-US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6354968-3285-0641-91B2-0B847B516FCF}"/>
              </a:ext>
            </a:extLst>
          </p:cNvPr>
          <p:cNvSpPr txBox="1">
            <a:spLocks/>
          </p:cNvSpPr>
          <p:nvPr userDrawn="1"/>
        </p:nvSpPr>
        <p:spPr>
          <a:xfrm>
            <a:off x="8460432" y="4729163"/>
            <a:ext cx="432049" cy="290513"/>
          </a:xfrm>
          <a:prstGeom prst="rect">
            <a:avLst/>
          </a:prstGeom>
        </p:spPr>
        <p:txBody>
          <a:bodyPr anchor="ctr"/>
          <a:lstStyle>
            <a:defPPr>
              <a:defRPr lang="he-I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2A6605F-4C7B-C847-96D3-EDFAAA590960}" type="slidenum">
              <a:rPr lang="en-US" sz="1200" smtClean="0"/>
              <a:pPr algn="ctr">
                <a:defRPr/>
              </a:pPr>
              <a:t>‹#›</a:t>
            </a:fld>
            <a:endParaRPr lang="en-US" sz="1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12C749-0956-64C6-6E00-EAF6632574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114" y="265816"/>
            <a:ext cx="3816350" cy="358775"/>
          </a:xfrm>
          <a:prstGeom prst="rect">
            <a:avLst/>
          </a:prstGeom>
        </p:spPr>
        <p:txBody>
          <a:bodyPr anchor="ctr"/>
          <a:lstStyle>
            <a:lvl1pPr marL="0" indent="0" algn="r" rtl="1">
              <a:buNone/>
              <a:defRPr sz="3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7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dirty="0"/>
              <a:t>כותרת ראשית</a:t>
            </a:r>
            <a:endParaRPr lang="en-IL" dirty="0"/>
          </a:p>
        </p:txBody>
      </p:sp>
      <p:pic>
        <p:nvPicPr>
          <p:cNvPr id="2" name="Picture 1" descr="A black background with colorful circles and white text&#10;&#10;Description automatically generated">
            <a:extLst>
              <a:ext uri="{FF2B5EF4-FFF2-40B4-BE49-F238E27FC236}">
                <a16:creationId xmlns:a16="http://schemas.microsoft.com/office/drawing/2014/main" id="{A571ECD1-A2B1-C73C-0030-1538B6DA33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0" y="148925"/>
            <a:ext cx="909605" cy="64105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3337D23-6A59-E3DC-D9ED-3E7F1C1E66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616" y="4436048"/>
            <a:ext cx="1011899" cy="52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11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orient="horz" pos="39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A17DDE76-CAE3-D249-8AC3-831CD0FA9C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89923"/>
            <a:ext cx="9144000" cy="53578"/>
          </a:xfrm>
          <a:prstGeom prst="rect">
            <a:avLst/>
          </a:prstGeom>
          <a:solidFill>
            <a:srgbClr val="8ABE40"/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>
              <a:defRPr/>
            </a:pPr>
            <a:endParaRPr lang="en-US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6354968-3285-0641-91B2-0B847B516FCF}"/>
              </a:ext>
            </a:extLst>
          </p:cNvPr>
          <p:cNvSpPr txBox="1">
            <a:spLocks/>
          </p:cNvSpPr>
          <p:nvPr userDrawn="1"/>
        </p:nvSpPr>
        <p:spPr>
          <a:xfrm>
            <a:off x="8460432" y="4729163"/>
            <a:ext cx="432049" cy="290513"/>
          </a:xfrm>
          <a:prstGeom prst="rect">
            <a:avLst/>
          </a:prstGeom>
        </p:spPr>
        <p:txBody>
          <a:bodyPr anchor="ctr"/>
          <a:lstStyle>
            <a:defPPr>
              <a:defRPr lang="he-I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2A6605F-4C7B-C847-96D3-EDFAAA590960}" type="slidenum">
              <a:rPr lang="en-US" sz="1200" smtClean="0"/>
              <a:pPr algn="ctr">
                <a:defRPr/>
              </a:pPr>
              <a:t>‹#›</a:t>
            </a:fld>
            <a:endParaRPr lang="en-US" sz="1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F1F2AAA-2A2C-49B8-12B4-9252761593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425331"/>
            <a:ext cx="973813" cy="59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78E092B-4003-54D1-9DED-4114E3D682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363" y="265816"/>
            <a:ext cx="3816350" cy="358775"/>
          </a:xfrm>
          <a:prstGeom prst="rect">
            <a:avLst/>
          </a:prstGeom>
        </p:spPr>
        <p:txBody>
          <a:bodyPr anchor="ctr"/>
          <a:lstStyle>
            <a:lvl1pPr marL="0" indent="0" algn="r" rtl="1">
              <a:buNone/>
              <a:defRPr sz="3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7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dirty="0"/>
              <a:t>כותרת ראשית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75617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11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orient="horz" pos="39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9A433D-20B2-A13E-2D7B-97FD990C22F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0A21D49-C13F-C13F-BA61-0FB86D7DC10C}"/>
              </a:ext>
            </a:extLst>
          </p:cNvPr>
          <p:cNvSpPr/>
          <p:nvPr userDrawn="1"/>
        </p:nvSpPr>
        <p:spPr>
          <a:xfrm>
            <a:off x="179512" y="159482"/>
            <a:ext cx="8784976" cy="4824536"/>
          </a:xfrm>
          <a:prstGeom prst="roundRect">
            <a:avLst>
              <a:gd name="adj" fmla="val 64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749522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1" r:id="rId2"/>
    <p:sldLayoutId id="2147483936" r:id="rId3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3429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6858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0287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3716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257175" indent="-257175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b2nanRVwj0&amp;t=6s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9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svg"/><Relationship Id="rId11" Type="http://schemas.openxmlformats.org/officeDocument/2006/relationships/image" Target="../media/image1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VNWM1PIBv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ai.org.il/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Shape 17">
            <a:extLst>
              <a:ext uri="{FF2B5EF4-FFF2-40B4-BE49-F238E27FC236}">
                <a16:creationId xmlns:a16="http://schemas.microsoft.com/office/drawing/2014/main" id="{12F07BF8-4C97-9D47-80DE-35537E277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20022"/>
            <a:ext cx="9144000" cy="123478"/>
          </a:xfrm>
          <a:prstGeom prst="rect">
            <a:avLst/>
          </a:prstGeom>
          <a:solidFill>
            <a:srgbClr val="8ABE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350">
              <a:sym typeface="Calibri" panose="020F0502020204030204" pitchFamily="34" charset="0"/>
            </a:endParaRPr>
          </a:p>
        </p:txBody>
      </p:sp>
      <p:pic>
        <p:nvPicPr>
          <p:cNvPr id="9" name="Picture 8" descr="A black background with colorful circles and white text&#10;&#10;Description automatically generated">
            <a:extLst>
              <a:ext uri="{FF2B5EF4-FFF2-40B4-BE49-F238E27FC236}">
                <a16:creationId xmlns:a16="http://schemas.microsoft.com/office/drawing/2014/main" id="{FCB980BC-BDB6-CE00-2D00-33F324655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57" y="1119015"/>
            <a:ext cx="3528392" cy="2486676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17A9E27-2F6E-DFD3-02C9-3AEB293C4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461" y="183598"/>
            <a:ext cx="1250677" cy="645896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AA3858D-16A8-D28C-FC53-4B01DD7E416D}"/>
              </a:ext>
            </a:extLst>
          </p:cNvPr>
          <p:cNvSpPr txBox="1"/>
          <p:nvPr/>
        </p:nvSpPr>
        <p:spPr>
          <a:xfrm>
            <a:off x="1871192" y="4040403"/>
            <a:ext cx="7560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3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AE" dirty="0"/>
              <a:t>عارضة شرائح ليوم فعاليات حول موضوع</a:t>
            </a:r>
            <a:endParaRPr lang="en-IL" dirty="0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CDB051B3-8D1C-46F5-7E6F-1C3443B7B741}"/>
              </a:ext>
            </a:extLst>
          </p:cNvPr>
          <p:cNvSpPr txBox="1"/>
          <p:nvPr/>
        </p:nvSpPr>
        <p:spPr>
          <a:xfrm>
            <a:off x="1583160" y="3605691"/>
            <a:ext cx="7560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JO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إعادة تدوير النفايات الإلكترونية والبطاريات</a:t>
            </a:r>
            <a:endParaRPr lang="en-IL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תמונה 5" descr="תמונה שמכילה צילום מסך, עיגול, לוגו, גרפיקה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35244FD5-91E6-4EC2-2AC3-C3C677806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6" y="242887"/>
            <a:ext cx="2626808" cy="8761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E6882-EDBE-BC60-CC3E-F0E8BF39E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BEA8081F-21BB-BD75-7E40-1195B1BDA960}"/>
              </a:ext>
            </a:extLst>
          </p:cNvPr>
          <p:cNvSpPr txBox="1">
            <a:spLocks/>
          </p:cNvSpPr>
          <p:nvPr/>
        </p:nvSpPr>
        <p:spPr bwMode="auto">
          <a:xfrm>
            <a:off x="2771800" y="316083"/>
            <a:ext cx="6113836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عملية إعادة تدوير النفايات الإلكترونية</a:t>
            </a:r>
            <a:endParaRPr lang="he-IL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B5CB0A-A96A-9E53-66F6-A08C98863CA4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A2E016EE-381F-749A-41B4-CF4C853D0969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007FB81F-28E0-8E62-3E27-930C2CB129C8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8EED17BF-1259-ECF7-690E-6B14977DDB65}"/>
              </a:ext>
            </a:extLst>
          </p:cNvPr>
          <p:cNvSpPr/>
          <p:nvPr/>
        </p:nvSpPr>
        <p:spPr>
          <a:xfrm>
            <a:off x="3317636" y="726163"/>
            <a:ext cx="5423983" cy="6854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925419BE-F799-25D4-EF5F-090FE2E3F26A}"/>
              </a:ext>
            </a:extLst>
          </p:cNvPr>
          <p:cNvGrpSpPr/>
          <p:nvPr/>
        </p:nvGrpSpPr>
        <p:grpSpPr>
          <a:xfrm>
            <a:off x="5415989" y="1082204"/>
            <a:ext cx="1998310" cy="1854233"/>
            <a:chOff x="5415989" y="1147027"/>
            <a:chExt cx="1998310" cy="1854233"/>
          </a:xfrm>
        </p:grpSpPr>
        <p:grpSp>
          <p:nvGrpSpPr>
            <p:cNvPr id="3" name="קבוצה 2">
              <a:extLst>
                <a:ext uri="{FF2B5EF4-FFF2-40B4-BE49-F238E27FC236}">
                  <a16:creationId xmlns:a16="http://schemas.microsoft.com/office/drawing/2014/main" id="{B18F3A05-E454-8E19-B51D-361655E5F7ED}"/>
                </a:ext>
              </a:extLst>
            </p:cNvPr>
            <p:cNvGrpSpPr/>
            <p:nvPr/>
          </p:nvGrpSpPr>
          <p:grpSpPr>
            <a:xfrm>
              <a:off x="5433099" y="1147027"/>
              <a:ext cx="1981200" cy="1854233"/>
              <a:chOff x="5162617" y="1360488"/>
              <a:chExt cx="2641600" cy="2472312"/>
            </a:xfrm>
          </p:grpSpPr>
          <p:pic>
            <p:nvPicPr>
              <p:cNvPr id="5" name="Picture 14">
                <a:extLst>
                  <a:ext uri="{FF2B5EF4-FFF2-40B4-BE49-F238E27FC236}">
                    <a16:creationId xmlns:a16="http://schemas.microsoft.com/office/drawing/2014/main" id="{AB15728F-EEB9-1415-A504-1AEB22697E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532" y="1360488"/>
                <a:ext cx="2079625" cy="1560512"/>
              </a:xfrm>
              <a:prstGeom prst="roundRect">
                <a:avLst>
                  <a:gd name="adj" fmla="val 1015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27">
                <a:extLst>
                  <a:ext uri="{FF2B5EF4-FFF2-40B4-BE49-F238E27FC236}">
                    <a16:creationId xmlns:a16="http://schemas.microsoft.com/office/drawing/2014/main" id="{8F80BF1B-76B4-8E0A-DE3B-48DD88B45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2617" y="2929989"/>
                <a:ext cx="2641600" cy="902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ar-AE" altLang="en-US" sz="16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مصانع التفكيك والفرز</a:t>
                </a:r>
                <a:endParaRPr lang="he-IL" altLang="en-US" sz="1600" b="1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ar-AE" altLang="en-US" sz="1100" dirty="0">
                    <a:ea typeface="Calibri" panose="020F0502020204030204" pitchFamily="34" charset="0"/>
                    <a:cs typeface="Calibri" panose="020F0502020204030204" pitchFamily="34" charset="0"/>
                  </a:rPr>
                  <a:t>"الأشياء الجيدة للبيئة تكون جيدة للمجتمع أيضا"</a:t>
                </a:r>
                <a:endParaRPr lang="en-US" altLang="en-US" sz="1100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Chevron 2">
              <a:extLst>
                <a:ext uri="{FF2B5EF4-FFF2-40B4-BE49-F238E27FC236}">
                  <a16:creationId xmlns:a16="http://schemas.microsoft.com/office/drawing/2014/main" id="{8341BCA7-4088-0861-7364-B04A46610936}"/>
                </a:ext>
              </a:extLst>
            </p:cNvPr>
            <p:cNvSpPr/>
            <p:nvPr/>
          </p:nvSpPr>
          <p:spPr>
            <a:xfrm rot="10800000">
              <a:off x="5415989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Rectangle 7">
            <a:extLst>
              <a:ext uri="{FF2B5EF4-FFF2-40B4-BE49-F238E27FC236}">
                <a16:creationId xmlns:a16="http://schemas.microsoft.com/office/drawing/2014/main" id="{75309C63-43E2-35B4-7CD4-010EDC709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183" y="3418278"/>
            <a:ext cx="51095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JO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تعمل "ماي" من أجل المجتمع وتقليص الفجوات الاجتماعية</a:t>
            </a:r>
            <a:endParaRPr lang="en-IL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JO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وتعطي أفضلية لمراكز الفرز التي تُشغّل عمال من ذوي الاحتياجات الخاصة. </a:t>
            </a:r>
            <a:endParaRPr lang="he-IL" alt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תמונה 9" descr="תמונה שמכילה טקסט, גרפיקה, גופן, עיגול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6EFBF34D-F9C2-F4AC-1C41-97F4B26D5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815" y="3127312"/>
            <a:ext cx="1742157" cy="1412930"/>
          </a:xfrm>
          <a:prstGeom prst="rect">
            <a:avLst/>
          </a:prstGeom>
        </p:spPr>
      </p:pic>
      <p:sp>
        <p:nvSpPr>
          <p:cNvPr id="12" name="Rectangle 17">
            <a:extLst>
              <a:ext uri="{FF2B5EF4-FFF2-40B4-BE49-F238E27FC236}">
                <a16:creationId xmlns:a16="http://schemas.microsoft.com/office/drawing/2014/main" id="{2EA5638F-2B2D-63D0-328D-62B6E9028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1715" y="1273925"/>
            <a:ext cx="796414" cy="9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r>
              <a:rPr lang="en-US" altLang="en-US" sz="15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altLang="en-US" sz="15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تسليم النفايات</a:t>
            </a:r>
          </a:p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r>
              <a:rPr lang="ar-AE" altLang="en-US" sz="15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لإعادة تدويرها </a:t>
            </a:r>
          </a:p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endParaRPr lang="en-US" altLang="en-US" sz="1500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02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297A9-1982-A449-9064-0C96DC52F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A81FE597-6BC2-1668-B901-BF6637284419}"/>
              </a:ext>
            </a:extLst>
          </p:cNvPr>
          <p:cNvSpPr txBox="1">
            <a:spLocks/>
          </p:cNvSpPr>
          <p:nvPr/>
        </p:nvSpPr>
        <p:spPr bwMode="auto">
          <a:xfrm>
            <a:off x="2771800" y="316083"/>
            <a:ext cx="6113836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عملية إعادة تدوير النفايات الإلكترونية</a:t>
            </a:r>
            <a:endParaRPr lang="he-IL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82B1F9-8116-5542-A41C-DBE3F0B1D892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EEA4CF0-9E14-1F47-D1AF-C9FE2045132A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D4C65BC4-41C4-D583-DEA1-E248DFA3E49F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241A7BC1-E2F7-9A0A-089C-5F474737A9C6}"/>
              </a:ext>
            </a:extLst>
          </p:cNvPr>
          <p:cNvSpPr/>
          <p:nvPr/>
        </p:nvSpPr>
        <p:spPr>
          <a:xfrm>
            <a:off x="3353530" y="734870"/>
            <a:ext cx="5388089" cy="59842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ABA2B57B-CE4D-CA43-A893-A9B56AB6C452}"/>
              </a:ext>
            </a:extLst>
          </p:cNvPr>
          <p:cNvGrpSpPr/>
          <p:nvPr/>
        </p:nvGrpSpPr>
        <p:grpSpPr>
          <a:xfrm>
            <a:off x="5415989" y="1082204"/>
            <a:ext cx="1998310" cy="1885011"/>
            <a:chOff x="5415989" y="1147027"/>
            <a:chExt cx="1998310" cy="1885011"/>
          </a:xfrm>
        </p:grpSpPr>
        <p:grpSp>
          <p:nvGrpSpPr>
            <p:cNvPr id="3" name="קבוצה 2">
              <a:extLst>
                <a:ext uri="{FF2B5EF4-FFF2-40B4-BE49-F238E27FC236}">
                  <a16:creationId xmlns:a16="http://schemas.microsoft.com/office/drawing/2014/main" id="{96362B19-F826-06E1-7640-0C1C8816AACB}"/>
                </a:ext>
              </a:extLst>
            </p:cNvPr>
            <p:cNvGrpSpPr/>
            <p:nvPr/>
          </p:nvGrpSpPr>
          <p:grpSpPr>
            <a:xfrm>
              <a:off x="5433099" y="1147027"/>
              <a:ext cx="1981200" cy="1885011"/>
              <a:chOff x="5162617" y="1360488"/>
              <a:chExt cx="2641600" cy="2513350"/>
            </a:xfrm>
          </p:grpSpPr>
          <p:pic>
            <p:nvPicPr>
              <p:cNvPr id="5" name="Picture 14">
                <a:extLst>
                  <a:ext uri="{FF2B5EF4-FFF2-40B4-BE49-F238E27FC236}">
                    <a16:creationId xmlns:a16="http://schemas.microsoft.com/office/drawing/2014/main" id="{87731963-64CF-DB5F-B340-3C080A97B3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532" y="1360488"/>
                <a:ext cx="2079625" cy="1560512"/>
              </a:xfrm>
              <a:prstGeom prst="roundRect">
                <a:avLst>
                  <a:gd name="adj" fmla="val 1015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27">
                <a:extLst>
                  <a:ext uri="{FF2B5EF4-FFF2-40B4-BE49-F238E27FC236}">
                    <a16:creationId xmlns:a16="http://schemas.microsoft.com/office/drawing/2014/main" id="{85B99431-4087-DA82-AB49-702C3DBBC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2617" y="2929989"/>
                <a:ext cx="2641600" cy="9438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ar-AE" altLang="en-US" sz="16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مصانع التفكيك والفرز</a:t>
                </a:r>
                <a:endParaRPr lang="he-IL" altLang="en-US" sz="1600" b="1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ar-AE" altLang="en-US" sz="1200" dirty="0">
                    <a:ea typeface="Calibri" panose="020F0502020204030204" pitchFamily="34" charset="0"/>
                    <a:cs typeface="Calibri" panose="020F0502020204030204" pitchFamily="34" charset="0"/>
                  </a:rPr>
                  <a:t>"الأشياء الجيدة للبيئة تكون جيدة للمجتمع أيضا"</a:t>
                </a:r>
                <a:endParaRPr lang="en-US" altLang="en-US" sz="1200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Chevron 2">
              <a:extLst>
                <a:ext uri="{FF2B5EF4-FFF2-40B4-BE49-F238E27FC236}">
                  <a16:creationId xmlns:a16="http://schemas.microsoft.com/office/drawing/2014/main" id="{EE5CAAF3-8FCF-A21C-AFD3-3C8F4681433F}"/>
                </a:ext>
              </a:extLst>
            </p:cNvPr>
            <p:cNvSpPr/>
            <p:nvPr/>
          </p:nvSpPr>
          <p:spPr>
            <a:xfrm rot="10800000">
              <a:off x="5415989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תמונה 11">
            <a:hlinkClick r:id="rId3"/>
            <a:extLst>
              <a:ext uri="{FF2B5EF4-FFF2-40B4-BE49-F238E27FC236}">
                <a16:creationId xmlns:a16="http://schemas.microsoft.com/office/drawing/2014/main" id="{84745F3C-BA30-9D10-7E94-C7F617603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574" y="2792159"/>
            <a:ext cx="3531415" cy="2134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90DEB58-B31C-3ACB-AE9E-B035C1697D23}"/>
              </a:ext>
            </a:extLst>
          </p:cNvPr>
          <p:cNvGrpSpPr/>
          <p:nvPr/>
        </p:nvGrpSpPr>
        <p:grpSpPr>
          <a:xfrm>
            <a:off x="3095725" y="1086965"/>
            <a:ext cx="2160298" cy="1720676"/>
            <a:chOff x="3095725" y="1151788"/>
            <a:chExt cx="2160298" cy="1720676"/>
          </a:xfrm>
        </p:grpSpPr>
        <p:grpSp>
          <p:nvGrpSpPr>
            <p:cNvPr id="14" name="קבוצה 13">
              <a:extLst>
                <a:ext uri="{FF2B5EF4-FFF2-40B4-BE49-F238E27FC236}">
                  <a16:creationId xmlns:a16="http://schemas.microsoft.com/office/drawing/2014/main" id="{2348F476-B5E7-E76B-1391-4ADBB7938027}"/>
                </a:ext>
              </a:extLst>
            </p:cNvPr>
            <p:cNvGrpSpPr/>
            <p:nvPr/>
          </p:nvGrpSpPr>
          <p:grpSpPr>
            <a:xfrm>
              <a:off x="3097419" y="1151788"/>
              <a:ext cx="2158604" cy="1720676"/>
              <a:chOff x="2443728" y="1366838"/>
              <a:chExt cx="2878138" cy="2294233"/>
            </a:xfrm>
          </p:grpSpPr>
          <p:pic>
            <p:nvPicPr>
              <p:cNvPr id="16" name="Picture 11">
                <a:extLst>
                  <a:ext uri="{FF2B5EF4-FFF2-40B4-BE49-F238E27FC236}">
                    <a16:creationId xmlns:a16="http://schemas.microsoft.com/office/drawing/2014/main" id="{B56F75EB-4A45-0621-EADF-8D329D3D7F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6238" y="1366838"/>
                <a:ext cx="2339975" cy="1555750"/>
              </a:xfrm>
              <a:prstGeom prst="roundRect">
                <a:avLst>
                  <a:gd name="adj" fmla="val 1144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29">
                <a:extLst>
                  <a:ext uri="{FF2B5EF4-FFF2-40B4-BE49-F238E27FC236}">
                    <a16:creationId xmlns:a16="http://schemas.microsoft.com/office/drawing/2014/main" id="{8057876D-F4F3-36DD-DD60-0D29B1F8F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3728" y="2963445"/>
                <a:ext cx="2878138" cy="697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r" rtl="1" eaLnBrk="1" hangingPunct="1">
                  <a:buFont typeface="Arial" panose="020B0604020202020204" pitchFamily="34" charset="0"/>
                  <a:buNone/>
                </a:pPr>
                <a:r>
                  <a:rPr lang="ar-JO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مصانع إعادة التدوير</a:t>
                </a:r>
                <a:endParaRPr lang="he-IL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 rtl="1" eaLnBrk="1" hangingPunct="1">
                  <a:buFont typeface="Arial" panose="020B0604020202020204" pitchFamily="34" charset="0"/>
                  <a:buNone/>
                </a:pPr>
                <a:r>
                  <a:rPr lang="ar-AE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"نعيد التدوير ونحافظ على البلاد"</a:t>
                </a:r>
                <a:endParaRPr lang="en-IL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Chevron 5">
              <a:extLst>
                <a:ext uri="{FF2B5EF4-FFF2-40B4-BE49-F238E27FC236}">
                  <a16:creationId xmlns:a16="http://schemas.microsoft.com/office/drawing/2014/main" id="{31EA1F43-84B2-317F-F433-82FD46D8CF21}"/>
                </a:ext>
              </a:extLst>
            </p:cNvPr>
            <p:cNvSpPr/>
            <p:nvPr/>
          </p:nvSpPr>
          <p:spPr>
            <a:xfrm rot="10800000">
              <a:off x="3095725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Rectangle 17">
            <a:extLst>
              <a:ext uri="{FF2B5EF4-FFF2-40B4-BE49-F238E27FC236}">
                <a16:creationId xmlns:a16="http://schemas.microsoft.com/office/drawing/2014/main" id="{C2FD3844-8551-FAFA-7004-2CED360D7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1715" y="1273925"/>
            <a:ext cx="796414" cy="9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r>
              <a:rPr lang="en-US" altLang="en-US" sz="15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altLang="en-US" sz="15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تسليم النفايات</a:t>
            </a:r>
          </a:p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r>
              <a:rPr lang="ar-AE" altLang="en-US" sz="15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لإعادة تدويرها </a:t>
            </a:r>
          </a:p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endParaRPr lang="en-US" altLang="en-US" sz="1500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E0152-8661-BBF7-E8C8-10DAD5E38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3697698C-5131-AA4D-B99A-4FEBEA3C9DDA}"/>
              </a:ext>
            </a:extLst>
          </p:cNvPr>
          <p:cNvSpPr txBox="1">
            <a:spLocks/>
          </p:cNvSpPr>
          <p:nvPr/>
        </p:nvSpPr>
        <p:spPr bwMode="auto">
          <a:xfrm>
            <a:off x="2771800" y="316083"/>
            <a:ext cx="6113836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عملية إعادة تدوير النفايات الإلكترونية</a:t>
            </a:r>
            <a:endParaRPr lang="he-IL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A4B48A-675A-B6A3-5F4F-24E83E5120AE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9DCE8030-9F74-7C50-A5A0-25B79A7F9AFC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8C657F10-7086-F81E-A72E-E917B205773D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ECF4FD0E-B8D1-56A7-185F-BC1FDFB79A84}"/>
              </a:ext>
            </a:extLst>
          </p:cNvPr>
          <p:cNvSpPr/>
          <p:nvPr/>
        </p:nvSpPr>
        <p:spPr>
          <a:xfrm>
            <a:off x="3353530" y="734870"/>
            <a:ext cx="5388089" cy="59842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21B80947-D46B-1D64-3461-833F40C23605}"/>
              </a:ext>
            </a:extLst>
          </p:cNvPr>
          <p:cNvGrpSpPr/>
          <p:nvPr/>
        </p:nvGrpSpPr>
        <p:grpSpPr>
          <a:xfrm>
            <a:off x="5415989" y="1082204"/>
            <a:ext cx="1998310" cy="1885011"/>
            <a:chOff x="5415989" y="1147027"/>
            <a:chExt cx="1998310" cy="1885011"/>
          </a:xfrm>
        </p:grpSpPr>
        <p:grpSp>
          <p:nvGrpSpPr>
            <p:cNvPr id="3" name="קבוצה 2">
              <a:extLst>
                <a:ext uri="{FF2B5EF4-FFF2-40B4-BE49-F238E27FC236}">
                  <a16:creationId xmlns:a16="http://schemas.microsoft.com/office/drawing/2014/main" id="{AE3F24FB-13F9-6211-160D-E6F4FC3305B9}"/>
                </a:ext>
              </a:extLst>
            </p:cNvPr>
            <p:cNvGrpSpPr/>
            <p:nvPr/>
          </p:nvGrpSpPr>
          <p:grpSpPr>
            <a:xfrm>
              <a:off x="5433099" y="1147027"/>
              <a:ext cx="1981200" cy="1885011"/>
              <a:chOff x="5162617" y="1360488"/>
              <a:chExt cx="2641600" cy="2513350"/>
            </a:xfrm>
          </p:grpSpPr>
          <p:pic>
            <p:nvPicPr>
              <p:cNvPr id="5" name="Picture 14">
                <a:extLst>
                  <a:ext uri="{FF2B5EF4-FFF2-40B4-BE49-F238E27FC236}">
                    <a16:creationId xmlns:a16="http://schemas.microsoft.com/office/drawing/2014/main" id="{EC96906B-4113-FB7F-3DBE-232EDF5788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532" y="1360488"/>
                <a:ext cx="2079625" cy="1560512"/>
              </a:xfrm>
              <a:prstGeom prst="roundRect">
                <a:avLst>
                  <a:gd name="adj" fmla="val 1015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27">
                <a:extLst>
                  <a:ext uri="{FF2B5EF4-FFF2-40B4-BE49-F238E27FC236}">
                    <a16:creationId xmlns:a16="http://schemas.microsoft.com/office/drawing/2014/main" id="{E40E86A2-5CE6-91F3-3AB5-7211D1524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2617" y="2929989"/>
                <a:ext cx="2641600" cy="9438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ar-AE" altLang="en-US" sz="16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مصانع التفكيك والفرز</a:t>
                </a:r>
                <a:endParaRPr lang="he-IL" altLang="en-US" sz="1600" b="1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ar-AE" altLang="en-US" sz="1200" dirty="0">
                    <a:ea typeface="Calibri" panose="020F0502020204030204" pitchFamily="34" charset="0"/>
                    <a:cs typeface="Calibri" panose="020F0502020204030204" pitchFamily="34" charset="0"/>
                  </a:rPr>
                  <a:t>"الأشياء الجيدة للبيئة تكون جيدة للمجتمع أيضا"</a:t>
                </a:r>
                <a:endParaRPr lang="en-US" altLang="en-US" sz="1200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Chevron 2">
              <a:extLst>
                <a:ext uri="{FF2B5EF4-FFF2-40B4-BE49-F238E27FC236}">
                  <a16:creationId xmlns:a16="http://schemas.microsoft.com/office/drawing/2014/main" id="{4CF100FC-5A16-BE3E-2015-B96225E00724}"/>
                </a:ext>
              </a:extLst>
            </p:cNvPr>
            <p:cNvSpPr/>
            <p:nvPr/>
          </p:nvSpPr>
          <p:spPr>
            <a:xfrm rot="10800000">
              <a:off x="5415989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7D543A-0EBE-0408-4FB0-639CF04D2874}"/>
              </a:ext>
            </a:extLst>
          </p:cNvPr>
          <p:cNvGrpSpPr/>
          <p:nvPr/>
        </p:nvGrpSpPr>
        <p:grpSpPr>
          <a:xfrm>
            <a:off x="3095725" y="1086965"/>
            <a:ext cx="2160298" cy="1720676"/>
            <a:chOff x="3095725" y="1151788"/>
            <a:chExt cx="2160298" cy="1720676"/>
          </a:xfrm>
        </p:grpSpPr>
        <p:grpSp>
          <p:nvGrpSpPr>
            <p:cNvPr id="14" name="קבוצה 13">
              <a:extLst>
                <a:ext uri="{FF2B5EF4-FFF2-40B4-BE49-F238E27FC236}">
                  <a16:creationId xmlns:a16="http://schemas.microsoft.com/office/drawing/2014/main" id="{9617603E-44FA-DD02-A688-049C771FB624}"/>
                </a:ext>
              </a:extLst>
            </p:cNvPr>
            <p:cNvGrpSpPr/>
            <p:nvPr/>
          </p:nvGrpSpPr>
          <p:grpSpPr>
            <a:xfrm>
              <a:off x="3097419" y="1151788"/>
              <a:ext cx="2158604" cy="1720676"/>
              <a:chOff x="2443728" y="1366838"/>
              <a:chExt cx="2878138" cy="2294233"/>
            </a:xfrm>
          </p:grpSpPr>
          <p:pic>
            <p:nvPicPr>
              <p:cNvPr id="16" name="Picture 11">
                <a:extLst>
                  <a:ext uri="{FF2B5EF4-FFF2-40B4-BE49-F238E27FC236}">
                    <a16:creationId xmlns:a16="http://schemas.microsoft.com/office/drawing/2014/main" id="{10DE2921-4800-E929-2C99-77D54EBD01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6238" y="1366838"/>
                <a:ext cx="2339975" cy="1555750"/>
              </a:xfrm>
              <a:prstGeom prst="roundRect">
                <a:avLst>
                  <a:gd name="adj" fmla="val 1144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29">
                <a:extLst>
                  <a:ext uri="{FF2B5EF4-FFF2-40B4-BE49-F238E27FC236}">
                    <a16:creationId xmlns:a16="http://schemas.microsoft.com/office/drawing/2014/main" id="{A67B7ACC-817F-517C-551F-737A47AF4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3728" y="2963445"/>
                <a:ext cx="2878138" cy="697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r" rtl="1" eaLnBrk="1" hangingPunct="1">
                  <a:buFont typeface="Arial" panose="020B0604020202020204" pitchFamily="34" charset="0"/>
                  <a:buNone/>
                </a:pPr>
                <a:r>
                  <a:rPr lang="ar-JO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مصانع إعادة التدوير</a:t>
                </a:r>
                <a:endParaRPr lang="he-IL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 rtl="1" eaLnBrk="1" hangingPunct="1">
                  <a:buFont typeface="Arial" panose="020B0604020202020204" pitchFamily="34" charset="0"/>
                  <a:buNone/>
                </a:pPr>
                <a:r>
                  <a:rPr lang="ar-AE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"نعيد التدوير ونحافظ على البلاد"</a:t>
                </a:r>
                <a:endParaRPr lang="en-IL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Chevron 5">
              <a:extLst>
                <a:ext uri="{FF2B5EF4-FFF2-40B4-BE49-F238E27FC236}">
                  <a16:creationId xmlns:a16="http://schemas.microsoft.com/office/drawing/2014/main" id="{8F0970B6-9EF9-4BAD-B10B-A0684AE2ABB0}"/>
                </a:ext>
              </a:extLst>
            </p:cNvPr>
            <p:cNvSpPr/>
            <p:nvPr/>
          </p:nvSpPr>
          <p:spPr>
            <a:xfrm rot="10800000">
              <a:off x="3095725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מציין מיקום תוכן 2">
            <a:extLst>
              <a:ext uri="{FF2B5EF4-FFF2-40B4-BE49-F238E27FC236}">
                <a16:creationId xmlns:a16="http://schemas.microsoft.com/office/drawing/2014/main" id="{6910F3CB-0BE7-268F-EDF0-CFC191CE52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237" y="2330839"/>
            <a:ext cx="2388148" cy="358775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ar-AE" altLang="en-US" sz="1600" b="1" dirty="0">
                <a:ea typeface="Calibri" panose="020F0502020204030204" pitchFamily="34" charset="0"/>
              </a:rPr>
              <a:t>إنتاج منتجات جديدة</a:t>
            </a:r>
            <a:br>
              <a:rPr lang="en-US" altLang="en-US" sz="1275" b="1" dirty="0">
                <a:ea typeface="Calibri" panose="020F0502020204030204" pitchFamily="34" charset="0"/>
              </a:rPr>
            </a:br>
            <a:r>
              <a:rPr lang="ar-AE" altLang="en-US" sz="1200" dirty="0">
                <a:ea typeface="Calibri" panose="020F0502020204030204" pitchFamily="34" charset="0"/>
              </a:rPr>
              <a:t>من مواد خام تم إعادة تدويرها</a:t>
            </a:r>
            <a:endParaRPr lang="en-US" altLang="en-US" sz="1200" dirty="0">
              <a:ea typeface="Calibri" panose="020F050202020403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6D9FEA07-D923-F209-E857-2EF0C42F6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296" y="1083392"/>
            <a:ext cx="1776413" cy="1152525"/>
          </a:xfrm>
          <a:prstGeom prst="roundRect">
            <a:avLst>
              <a:gd name="adj" fmla="val 1336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תמונה 17" descr="תמונה שמכילה צילום מסך, עיגול, לוח בקרה, לילה">
            <a:extLst>
              <a:ext uri="{FF2B5EF4-FFF2-40B4-BE49-F238E27FC236}">
                <a16:creationId xmlns:a16="http://schemas.microsoft.com/office/drawing/2014/main" id="{2C5A88BA-D59C-0030-0416-BF75C3882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8" y="2902563"/>
            <a:ext cx="6892445" cy="2154277"/>
          </a:xfrm>
          <a:prstGeom prst="rect">
            <a:avLst/>
          </a:prstGeom>
        </p:spPr>
      </p:pic>
      <p:sp>
        <p:nvSpPr>
          <p:cNvPr id="12" name="Rectangle 17">
            <a:extLst>
              <a:ext uri="{FF2B5EF4-FFF2-40B4-BE49-F238E27FC236}">
                <a16:creationId xmlns:a16="http://schemas.microsoft.com/office/drawing/2014/main" id="{F6243A74-30E1-C957-7AB5-FBD371E28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1715" y="1273925"/>
            <a:ext cx="796414" cy="9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r>
              <a:rPr lang="en-US" altLang="en-US" sz="15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altLang="en-US" sz="15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تسليم النفايات</a:t>
            </a:r>
          </a:p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r>
              <a:rPr lang="ar-AE" altLang="en-US" sz="15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لإعادة تدويرها </a:t>
            </a:r>
          </a:p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endParaRPr lang="en-US" altLang="en-US" sz="1500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08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6B7C0-F827-36B7-4E30-A93D26A0C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E121867F-C95C-DDB7-28FF-1A06D96AC210}"/>
              </a:ext>
            </a:extLst>
          </p:cNvPr>
          <p:cNvSpPr txBox="1">
            <a:spLocks/>
          </p:cNvSpPr>
          <p:nvPr/>
        </p:nvSpPr>
        <p:spPr bwMode="auto">
          <a:xfrm>
            <a:off x="3995936" y="316083"/>
            <a:ext cx="488970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 "ماي" </a:t>
            </a:r>
            <a:r>
              <a:rPr lang="en-US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ODT</a:t>
            </a:r>
            <a:endParaRPr lang="he-IL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EF63305-896D-6764-C640-AABC2CC2819C}"/>
              </a:ext>
            </a:extLst>
          </p:cNvPr>
          <p:cNvSpPr/>
          <p:nvPr/>
        </p:nvSpPr>
        <p:spPr>
          <a:xfrm>
            <a:off x="3851920" y="699542"/>
            <a:ext cx="4889700" cy="9517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790494A9-E145-B8E5-8705-D399371E2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0025" y="2600583"/>
            <a:ext cx="5609780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lnSpc>
                <a:spcPts val="1660"/>
              </a:lnSpc>
              <a:spcBef>
                <a:spcPct val="0"/>
              </a:spcBef>
              <a:buFontTx/>
              <a:buNone/>
            </a:pPr>
            <a:r>
              <a:rPr lang="ar-AE" altLang="en-US" sz="1200" b="1" dirty="0">
                <a:ea typeface="Calibri" panose="020F0502020204030204" pitchFamily="34" charset="0"/>
                <a:cs typeface="Calibri" panose="020F0502020204030204" pitchFamily="34" charset="0"/>
              </a:rPr>
              <a:t>يوم منافسة شيّق بموضوع إعادة تدوير النفايات الإلكترونية والبطاريات بتاريخ ____</a:t>
            </a:r>
          </a:p>
          <a:p>
            <a:pPr rtl="0" eaLnBrk="1" hangingPunct="1">
              <a:lnSpc>
                <a:spcPts val="1660"/>
              </a:lnSpc>
              <a:spcBef>
                <a:spcPct val="0"/>
              </a:spcBef>
              <a:buFontTx/>
              <a:buNone/>
            </a:pPr>
            <a:r>
              <a:rPr lang="ar-AE" altLang="en-US" sz="1200" b="1" dirty="0">
                <a:ea typeface="Calibri" panose="020F0502020204030204" pitchFamily="34" charset="0"/>
                <a:cs typeface="Calibri" panose="020F0502020204030204" pitchFamily="34" charset="0"/>
              </a:rPr>
              <a:t>في إطار النشاط، سيتم تمرير 5 محطات ممتعة فيها تحديات حول المحتوى الذي تم تدريسه في عارضة الشرائح.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BF080D4-8BE0-B972-4B62-18D9F46D95BA}"/>
              </a:ext>
            </a:extLst>
          </p:cNvPr>
          <p:cNvGrpSpPr/>
          <p:nvPr/>
        </p:nvGrpSpPr>
        <p:grpSpPr>
          <a:xfrm>
            <a:off x="699399" y="3062879"/>
            <a:ext cx="2696644" cy="1403378"/>
            <a:chOff x="-3069" y="2994300"/>
            <a:chExt cx="2696644" cy="1064073"/>
          </a:xfrm>
        </p:grpSpPr>
        <p:sp>
          <p:nvSpPr>
            <p:cNvPr id="2" name="Rectangle 15">
              <a:extLst>
                <a:ext uri="{FF2B5EF4-FFF2-40B4-BE49-F238E27FC236}">
                  <a16:creationId xmlns:a16="http://schemas.microsoft.com/office/drawing/2014/main" id="{BA2DCD74-4CB2-157A-5AC9-CD92A9B1D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819" y="3609172"/>
              <a:ext cx="2554755" cy="44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 eaLnBrk="1" hangingPunct="1">
                <a:spcBef>
                  <a:spcPct val="0"/>
                </a:spcBef>
                <a:buFontTx/>
                <a:buNone/>
              </a:pPr>
              <a:r>
                <a:rPr lang="ar-AE" altLang="en-US" sz="1300" dirty="0">
                  <a:ea typeface="Calibri" panose="020F0502020204030204" pitchFamily="34" charset="0"/>
                  <a:cs typeface="Calibri" panose="020F0502020204030204" pitchFamily="34" charset="0"/>
                </a:rPr>
                <a:t>بمراجعة عارضة الشرائح في المنزل مرة أخرى</a:t>
              </a:r>
            </a:p>
            <a:p>
              <a:pPr rtl="0" eaLnBrk="1" hangingPunct="1">
                <a:spcBef>
                  <a:spcPct val="0"/>
                </a:spcBef>
                <a:buFontTx/>
                <a:buNone/>
              </a:pPr>
              <a:r>
                <a:rPr lang="ar-AE" altLang="en-US" sz="1300" dirty="0">
                  <a:ea typeface="Calibri" panose="020F0502020204030204" pitchFamily="34" charset="0"/>
                  <a:cs typeface="Calibri" panose="020F0502020204030204" pitchFamily="34" charset="0"/>
                </a:rPr>
                <a:t>والتكرار من أجل نجاح الفعالية!</a:t>
              </a: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5998F530-F223-AC6A-D01A-95C4D73F71DB}"/>
                </a:ext>
              </a:extLst>
            </p:cNvPr>
            <p:cNvSpPr/>
            <p:nvPr/>
          </p:nvSpPr>
          <p:spPr>
            <a:xfrm>
              <a:off x="-3069" y="3359476"/>
              <a:ext cx="2696644" cy="650236"/>
            </a:xfrm>
            <a:prstGeom prst="roundRect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7B69E30-4742-9864-A094-559C30F5B5E9}"/>
                </a:ext>
              </a:extLst>
            </p:cNvPr>
            <p:cNvGrpSpPr/>
            <p:nvPr/>
          </p:nvGrpSpPr>
          <p:grpSpPr>
            <a:xfrm>
              <a:off x="1194920" y="2994300"/>
              <a:ext cx="1378868" cy="631350"/>
              <a:chOff x="2337696" y="3484412"/>
              <a:chExt cx="1378868" cy="631350"/>
            </a:xfrm>
          </p:grpSpPr>
          <p:pic>
            <p:nvPicPr>
              <p:cNvPr id="6" name="Picture 5" descr="A green and black rectangle with a blue and white symbol&#10;&#10;Description automatically generated">
                <a:extLst>
                  <a:ext uri="{FF2B5EF4-FFF2-40B4-BE49-F238E27FC236}">
                    <a16:creationId xmlns:a16="http://schemas.microsoft.com/office/drawing/2014/main" id="{3B2FEEAE-EC1A-81AB-ED5A-3DB204CC7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696" y="3484412"/>
                <a:ext cx="1378868" cy="631350"/>
              </a:xfrm>
              <a:prstGeom prst="rect">
                <a:avLst/>
              </a:prstGeom>
            </p:spPr>
          </p:pic>
          <p:sp>
            <p:nvSpPr>
              <p:cNvPr id="9" name="Rectangle 15">
                <a:extLst>
                  <a:ext uri="{FF2B5EF4-FFF2-40B4-BE49-F238E27FC236}">
                    <a16:creationId xmlns:a16="http://schemas.microsoft.com/office/drawing/2014/main" id="{4DF9F78B-7ABE-A7B0-638A-D4DDB3017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7318" y="3598757"/>
                <a:ext cx="812387" cy="303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rtl="0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ar-AE" altLang="en-US" sz="2000" dirty="0">
                    <a:solidFill>
                      <a:schemeClr val="bg1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ينصح </a:t>
                </a:r>
                <a:endParaRPr lang="he-IL" altLang="en-US" sz="2000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0" name="קבוצה 39">
            <a:extLst>
              <a:ext uri="{FF2B5EF4-FFF2-40B4-BE49-F238E27FC236}">
                <a16:creationId xmlns:a16="http://schemas.microsoft.com/office/drawing/2014/main" id="{CC40180E-28EF-58E4-6A71-DD6D629F99A0}"/>
              </a:ext>
            </a:extLst>
          </p:cNvPr>
          <p:cNvGrpSpPr/>
          <p:nvPr/>
        </p:nvGrpSpPr>
        <p:grpSpPr>
          <a:xfrm>
            <a:off x="3615203" y="3587597"/>
            <a:ext cx="4931086" cy="1048228"/>
            <a:chOff x="3889204" y="3219822"/>
            <a:chExt cx="4931086" cy="104822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0EE2FD7-2CD3-0281-BBE7-F1BF388F9059}"/>
                </a:ext>
              </a:extLst>
            </p:cNvPr>
            <p:cNvGrpSpPr/>
            <p:nvPr/>
          </p:nvGrpSpPr>
          <p:grpSpPr>
            <a:xfrm>
              <a:off x="7381219" y="3219822"/>
              <a:ext cx="1439071" cy="384582"/>
              <a:chOff x="7391200" y="2649855"/>
              <a:chExt cx="1439071" cy="38458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8695B12-AEC7-8E71-A705-0EBE4AD562DA}"/>
                  </a:ext>
                </a:extLst>
              </p:cNvPr>
              <p:cNvSpPr/>
              <p:nvPr/>
            </p:nvSpPr>
            <p:spPr>
              <a:xfrm>
                <a:off x="8554375" y="2698922"/>
                <a:ext cx="275896" cy="275896"/>
              </a:xfrm>
              <a:prstGeom prst="ellipse">
                <a:avLst/>
              </a:prstGeom>
              <a:solidFill>
                <a:srgbClr val="24AEE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75F53330-54E7-CCBF-8B24-1AF2EB4C4E58}"/>
                  </a:ext>
                </a:extLst>
              </p:cNvPr>
              <p:cNvSpPr/>
              <p:nvPr/>
            </p:nvSpPr>
            <p:spPr>
              <a:xfrm>
                <a:off x="7391200" y="2856578"/>
                <a:ext cx="1297182" cy="147220"/>
              </a:xfrm>
              <a:custGeom>
                <a:avLst/>
                <a:gdLst>
                  <a:gd name="connsiteX0" fmla="*/ 1489841 w 1489841"/>
                  <a:gd name="connsiteY0" fmla="*/ 0 h 220717"/>
                  <a:gd name="connsiteX1" fmla="*/ 1489841 w 1489841"/>
                  <a:gd name="connsiteY1" fmla="*/ 220717 h 220717"/>
                  <a:gd name="connsiteX2" fmla="*/ 0 w 1489841"/>
                  <a:gd name="connsiteY2" fmla="*/ 220717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841" h="220717">
                    <a:moveTo>
                      <a:pt x="1489841" y="0"/>
                    </a:moveTo>
                    <a:lnTo>
                      <a:pt x="1489841" y="220717"/>
                    </a:lnTo>
                    <a:lnTo>
                      <a:pt x="0" y="220717"/>
                    </a:lnTo>
                  </a:path>
                </a:pathLst>
              </a:custGeom>
              <a:noFill/>
              <a:ln w="9525">
                <a:solidFill>
                  <a:srgbClr val="24AEEF"/>
                </a:solidFill>
                <a:tailEnd type="oval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2" name="Rectangle 7">
                <a:extLst>
                  <a:ext uri="{FF2B5EF4-FFF2-40B4-BE49-F238E27FC236}">
                    <a16:creationId xmlns:a16="http://schemas.microsoft.com/office/drawing/2014/main" id="{109D3615-6342-4FF6-4EF6-8D598BC1D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4375" y="2649855"/>
                <a:ext cx="275896" cy="353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7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1</a:t>
                </a:r>
                <a:endParaRPr lang="en-US" altLang="en-US" sz="17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3" name="Rectangle 7">
                <a:extLst>
                  <a:ext uri="{FF2B5EF4-FFF2-40B4-BE49-F238E27FC236}">
                    <a16:creationId xmlns:a16="http://schemas.microsoft.com/office/drawing/2014/main" id="{768D5716-2D89-7233-7A75-D49298097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5696" y="2772827"/>
                <a:ext cx="1163175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1" hangingPunct="1">
                  <a:lnSpc>
                    <a:spcPts val="1200"/>
                  </a:lnSpc>
                </a:pPr>
                <a:r>
                  <a:rPr lang="ar-AE" altLang="en-US" sz="14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بينجو</a:t>
                </a:r>
                <a:r>
                  <a:rPr lang="ar-AE" alt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مُكهرِب</a:t>
                </a:r>
                <a:endParaRPr lang="en-US" alt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D94493A-FFE1-0A41-4732-0832DEAB198E}"/>
                </a:ext>
              </a:extLst>
            </p:cNvPr>
            <p:cNvGrpSpPr/>
            <p:nvPr/>
          </p:nvGrpSpPr>
          <p:grpSpPr>
            <a:xfrm>
              <a:off x="5462695" y="3267718"/>
              <a:ext cx="1543629" cy="356797"/>
              <a:chOff x="6585077" y="3057583"/>
              <a:chExt cx="1543629" cy="356797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1AF79F8-1E3A-11B9-6813-BCC5181E6EF1}"/>
                  </a:ext>
                </a:extLst>
              </p:cNvPr>
              <p:cNvSpPr/>
              <p:nvPr/>
            </p:nvSpPr>
            <p:spPr>
              <a:xfrm>
                <a:off x="7852810" y="3100942"/>
                <a:ext cx="275896" cy="275896"/>
              </a:xfrm>
              <a:prstGeom prst="ellipse">
                <a:avLst/>
              </a:prstGeom>
              <a:solidFill>
                <a:srgbClr val="F1992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60DDF04E-7B9B-F230-B80B-5EF39DA0EFBC}"/>
                  </a:ext>
                </a:extLst>
              </p:cNvPr>
              <p:cNvSpPr/>
              <p:nvPr/>
            </p:nvSpPr>
            <p:spPr>
              <a:xfrm>
                <a:off x="6689635" y="3258598"/>
                <a:ext cx="1297182" cy="147220"/>
              </a:xfrm>
              <a:custGeom>
                <a:avLst/>
                <a:gdLst>
                  <a:gd name="connsiteX0" fmla="*/ 1489841 w 1489841"/>
                  <a:gd name="connsiteY0" fmla="*/ 0 h 220717"/>
                  <a:gd name="connsiteX1" fmla="*/ 1489841 w 1489841"/>
                  <a:gd name="connsiteY1" fmla="*/ 220717 h 220717"/>
                  <a:gd name="connsiteX2" fmla="*/ 0 w 1489841"/>
                  <a:gd name="connsiteY2" fmla="*/ 220717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841" h="220717">
                    <a:moveTo>
                      <a:pt x="1489841" y="0"/>
                    </a:moveTo>
                    <a:lnTo>
                      <a:pt x="1489841" y="220717"/>
                    </a:lnTo>
                    <a:lnTo>
                      <a:pt x="0" y="220717"/>
                    </a:lnTo>
                  </a:path>
                </a:pathLst>
              </a:custGeom>
              <a:noFill/>
              <a:ln w="9525">
                <a:solidFill>
                  <a:srgbClr val="F19922"/>
                </a:solidFill>
                <a:tailEnd type="oval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17E0864F-04EC-88B9-20FE-9D54919DF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2810" y="3057583"/>
                <a:ext cx="275896" cy="353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7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2</a:t>
                </a:r>
                <a:endParaRPr lang="en-US" altLang="en-US" sz="17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B0ACBEE9-580C-D9D8-DC5E-CBFC39F10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5077" y="3152770"/>
                <a:ext cx="1305064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1" hangingPunct="1">
                  <a:lnSpc>
                    <a:spcPts val="1200"/>
                  </a:lnSpc>
                </a:pPr>
                <a:r>
                  <a:rPr lang="ar-JO" sz="14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شيكاع</a:t>
                </a:r>
                <a:r>
                  <a:rPr lang="ar-JO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JO" sz="14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وتيكاع</a:t>
                </a:r>
                <a:endParaRPr lang="en-US" alt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8DAFFF3-03CE-B438-0C64-EC06A8A1B8AC}"/>
                </a:ext>
              </a:extLst>
            </p:cNvPr>
            <p:cNvGrpSpPr/>
            <p:nvPr/>
          </p:nvGrpSpPr>
          <p:grpSpPr>
            <a:xfrm>
              <a:off x="3889204" y="3285733"/>
              <a:ext cx="1439071" cy="371588"/>
              <a:chOff x="7391200" y="3519118"/>
              <a:chExt cx="1439071" cy="37158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BD03AD1-7EA9-88ED-A463-D1027EE4ED0B}"/>
                  </a:ext>
                </a:extLst>
              </p:cNvPr>
              <p:cNvSpPr/>
              <p:nvPr/>
            </p:nvSpPr>
            <p:spPr>
              <a:xfrm>
                <a:off x="8554375" y="3558142"/>
                <a:ext cx="275896" cy="275896"/>
              </a:xfrm>
              <a:prstGeom prst="ellipse">
                <a:avLst/>
              </a:prstGeom>
              <a:solidFill>
                <a:srgbClr val="F0444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1DE1EEA-BE4D-043B-5716-958EDD18F08E}"/>
                  </a:ext>
                </a:extLst>
              </p:cNvPr>
              <p:cNvSpPr/>
              <p:nvPr/>
            </p:nvSpPr>
            <p:spPr>
              <a:xfrm>
                <a:off x="7391200" y="3715798"/>
                <a:ext cx="1297182" cy="147220"/>
              </a:xfrm>
              <a:custGeom>
                <a:avLst/>
                <a:gdLst>
                  <a:gd name="connsiteX0" fmla="*/ 1489841 w 1489841"/>
                  <a:gd name="connsiteY0" fmla="*/ 0 h 220717"/>
                  <a:gd name="connsiteX1" fmla="*/ 1489841 w 1489841"/>
                  <a:gd name="connsiteY1" fmla="*/ 220717 h 220717"/>
                  <a:gd name="connsiteX2" fmla="*/ 0 w 1489841"/>
                  <a:gd name="connsiteY2" fmla="*/ 220717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841" h="220717">
                    <a:moveTo>
                      <a:pt x="1489841" y="0"/>
                    </a:moveTo>
                    <a:lnTo>
                      <a:pt x="1489841" y="220717"/>
                    </a:lnTo>
                    <a:lnTo>
                      <a:pt x="0" y="220717"/>
                    </a:lnTo>
                  </a:path>
                </a:pathLst>
              </a:custGeom>
              <a:noFill/>
              <a:ln w="9525">
                <a:solidFill>
                  <a:srgbClr val="F0444C"/>
                </a:solidFill>
                <a:tailEnd type="oval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20" name="Rectangle 7">
                <a:extLst>
                  <a:ext uri="{FF2B5EF4-FFF2-40B4-BE49-F238E27FC236}">
                    <a16:creationId xmlns:a16="http://schemas.microsoft.com/office/drawing/2014/main" id="{FB48F6CD-71FB-F893-5A51-4473B7FCF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0434" y="3519118"/>
                <a:ext cx="275896" cy="353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7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3</a:t>
                </a:r>
                <a:endParaRPr lang="en-US" altLang="en-US" sz="17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1" name="Rectangle 7">
                <a:extLst>
                  <a:ext uri="{FF2B5EF4-FFF2-40B4-BE49-F238E27FC236}">
                    <a16:creationId xmlns:a16="http://schemas.microsoft.com/office/drawing/2014/main" id="{F0EF9DCC-207C-A3A3-9B53-8DAD0122D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7134" y="3630378"/>
                <a:ext cx="1163175" cy="260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1" hangingPunct="1">
                  <a:lnSpc>
                    <a:spcPts val="1200"/>
                  </a:lnSpc>
                </a:pPr>
                <a:r>
                  <a:rPr lang="ar-JO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لوحة تحكّم</a:t>
                </a:r>
                <a:endParaRPr lang="en-US" alt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78A8768-28A3-9FE2-0E3C-7AD380AB1FC9}"/>
                </a:ext>
              </a:extLst>
            </p:cNvPr>
            <p:cNvGrpSpPr/>
            <p:nvPr/>
          </p:nvGrpSpPr>
          <p:grpSpPr>
            <a:xfrm>
              <a:off x="6730428" y="3870748"/>
              <a:ext cx="1439071" cy="378308"/>
              <a:chOff x="6689635" y="3971983"/>
              <a:chExt cx="1439071" cy="37830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D728B25-A61E-F427-15E6-DE75F921CCFE}"/>
                  </a:ext>
                </a:extLst>
              </p:cNvPr>
              <p:cNvSpPr/>
              <p:nvPr/>
            </p:nvSpPr>
            <p:spPr>
              <a:xfrm>
                <a:off x="7852810" y="4015342"/>
                <a:ext cx="275896" cy="275896"/>
              </a:xfrm>
              <a:prstGeom prst="ellipse">
                <a:avLst/>
              </a:prstGeom>
              <a:solidFill>
                <a:srgbClr val="83BE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53D9307D-292E-01AB-708F-D8B333A4A287}"/>
                  </a:ext>
                </a:extLst>
              </p:cNvPr>
              <p:cNvSpPr/>
              <p:nvPr/>
            </p:nvSpPr>
            <p:spPr>
              <a:xfrm>
                <a:off x="6689635" y="4172998"/>
                <a:ext cx="1297182" cy="147220"/>
              </a:xfrm>
              <a:custGeom>
                <a:avLst/>
                <a:gdLst>
                  <a:gd name="connsiteX0" fmla="*/ 1489841 w 1489841"/>
                  <a:gd name="connsiteY0" fmla="*/ 0 h 220717"/>
                  <a:gd name="connsiteX1" fmla="*/ 1489841 w 1489841"/>
                  <a:gd name="connsiteY1" fmla="*/ 220717 h 220717"/>
                  <a:gd name="connsiteX2" fmla="*/ 0 w 1489841"/>
                  <a:gd name="connsiteY2" fmla="*/ 220717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841" h="220717">
                    <a:moveTo>
                      <a:pt x="1489841" y="0"/>
                    </a:moveTo>
                    <a:lnTo>
                      <a:pt x="1489841" y="220717"/>
                    </a:lnTo>
                    <a:lnTo>
                      <a:pt x="0" y="220717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tailEnd type="oval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25" name="Rectangle 7">
                <a:extLst>
                  <a:ext uri="{FF2B5EF4-FFF2-40B4-BE49-F238E27FC236}">
                    <a16:creationId xmlns:a16="http://schemas.microsoft.com/office/drawing/2014/main" id="{C1F93279-B030-C60E-5B79-6DBED67D1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2810" y="3971983"/>
                <a:ext cx="275896" cy="353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7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4</a:t>
                </a:r>
                <a:endParaRPr lang="en-US" altLang="en-US" sz="17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 7">
                <a:extLst>
                  <a:ext uri="{FF2B5EF4-FFF2-40B4-BE49-F238E27FC236}">
                    <a16:creationId xmlns:a16="http://schemas.microsoft.com/office/drawing/2014/main" id="{E7DF30CD-E7DC-EE0D-1FF5-D191B28BF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1284" y="4089963"/>
                <a:ext cx="1163175" cy="260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1" hangingPunct="1">
                  <a:lnSpc>
                    <a:spcPts val="1200"/>
                  </a:lnSpc>
                </a:pPr>
                <a:r>
                  <a:rPr lang="ar-JO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إصابة الهدف</a:t>
                </a:r>
                <a:endParaRPr lang="en-US" alt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7998F70-349C-06F4-0690-4B5493C52AAB}"/>
                </a:ext>
              </a:extLst>
            </p:cNvPr>
            <p:cNvGrpSpPr/>
            <p:nvPr/>
          </p:nvGrpSpPr>
          <p:grpSpPr>
            <a:xfrm>
              <a:off x="4991734" y="3914107"/>
              <a:ext cx="1439071" cy="353943"/>
              <a:chOff x="7391200" y="4425635"/>
              <a:chExt cx="1439071" cy="35394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3E88CC5-5CF0-345E-1231-1903FD8A1EC0}"/>
                  </a:ext>
                </a:extLst>
              </p:cNvPr>
              <p:cNvSpPr/>
              <p:nvPr/>
            </p:nvSpPr>
            <p:spPr>
              <a:xfrm>
                <a:off x="8554375" y="4464659"/>
                <a:ext cx="275896" cy="275896"/>
              </a:xfrm>
              <a:prstGeom prst="ellipse">
                <a:avLst/>
              </a:prstGeom>
              <a:solidFill>
                <a:srgbClr val="53863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8807417-B6F2-A9BD-7DB2-C4349C384749}"/>
                  </a:ext>
                </a:extLst>
              </p:cNvPr>
              <p:cNvSpPr/>
              <p:nvPr/>
            </p:nvSpPr>
            <p:spPr>
              <a:xfrm>
                <a:off x="7391200" y="4622315"/>
                <a:ext cx="1297182" cy="147220"/>
              </a:xfrm>
              <a:custGeom>
                <a:avLst/>
                <a:gdLst>
                  <a:gd name="connsiteX0" fmla="*/ 1489841 w 1489841"/>
                  <a:gd name="connsiteY0" fmla="*/ 0 h 220717"/>
                  <a:gd name="connsiteX1" fmla="*/ 1489841 w 1489841"/>
                  <a:gd name="connsiteY1" fmla="*/ 220717 h 220717"/>
                  <a:gd name="connsiteX2" fmla="*/ 0 w 1489841"/>
                  <a:gd name="connsiteY2" fmla="*/ 220717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841" h="220717">
                    <a:moveTo>
                      <a:pt x="1489841" y="0"/>
                    </a:moveTo>
                    <a:lnTo>
                      <a:pt x="1489841" y="220717"/>
                    </a:lnTo>
                    <a:lnTo>
                      <a:pt x="0" y="220717"/>
                    </a:lnTo>
                  </a:path>
                </a:pathLst>
              </a:custGeom>
              <a:noFill/>
              <a:ln w="9525">
                <a:solidFill>
                  <a:srgbClr val="53863C"/>
                </a:solidFill>
                <a:tailEnd type="oval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32" name="Rectangle 7">
                <a:extLst>
                  <a:ext uri="{FF2B5EF4-FFF2-40B4-BE49-F238E27FC236}">
                    <a16:creationId xmlns:a16="http://schemas.microsoft.com/office/drawing/2014/main" id="{33103D22-6D17-5B03-8F20-D467FF594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0434" y="4425635"/>
                <a:ext cx="275896" cy="353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7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5</a:t>
                </a:r>
                <a:endParaRPr lang="en-US" altLang="en-US" sz="17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33" name="Rectangle 7">
                <a:extLst>
                  <a:ext uri="{FF2B5EF4-FFF2-40B4-BE49-F238E27FC236}">
                    <a16:creationId xmlns:a16="http://schemas.microsoft.com/office/drawing/2014/main" id="{BBA6687A-572C-4ADE-320B-6DAFB8ECF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6111" y="4513304"/>
                <a:ext cx="1163175" cy="260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1" hangingPunct="1">
                  <a:lnSpc>
                    <a:spcPts val="1200"/>
                  </a:lnSpc>
                </a:pPr>
                <a:r>
                  <a:rPr lang="ar-JO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حقل كهربائي</a:t>
                </a:r>
                <a:endParaRPr lang="en-US" alt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BF2F165F-EB62-68AA-7750-50440DB992E8}"/>
              </a:ext>
            </a:extLst>
          </p:cNvPr>
          <p:cNvGrpSpPr/>
          <p:nvPr/>
        </p:nvGrpSpPr>
        <p:grpSpPr>
          <a:xfrm>
            <a:off x="3635896" y="1111307"/>
            <a:ext cx="5258426" cy="1401213"/>
            <a:chOff x="3635896" y="1111307"/>
            <a:chExt cx="5258426" cy="1401213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0DDC44DF-1F31-862B-E19C-BD13BBA84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84168" y="1130062"/>
              <a:ext cx="584200" cy="622300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7FA4E915-5CAB-2B2E-8F21-9929E1888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52541" y="1183584"/>
              <a:ext cx="635000" cy="596900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D991B61F-E6D2-A78D-E4A1-495346BC7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03267" y="1290889"/>
              <a:ext cx="556281" cy="482810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2DC0CC39-182C-38A7-AEFF-835D9D8A9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226915" y="1155602"/>
              <a:ext cx="533400" cy="609600"/>
            </a:xfrm>
            <a:prstGeom prst="rect">
              <a:avLst/>
            </a:prstGeom>
          </p:spPr>
        </p:pic>
        <p:sp>
          <p:nvSpPr>
            <p:cNvPr id="50" name="Rectangle 7">
              <a:extLst>
                <a:ext uri="{FF2B5EF4-FFF2-40B4-BE49-F238E27FC236}">
                  <a16:creationId xmlns:a16="http://schemas.microsoft.com/office/drawing/2014/main" id="{977B8830-58E6-CDA5-659D-905A14716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7610" y="1790527"/>
              <a:ext cx="866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ar-AE" altLang="en-US" sz="1200" dirty="0">
                  <a:ea typeface="Calibri" panose="020F0502020204030204" pitchFamily="34" charset="0"/>
                  <a:cs typeface="Calibri" panose="020F0502020204030204" pitchFamily="34" charset="0"/>
                </a:rPr>
                <a:t>عارضة شرح </a:t>
              </a:r>
            </a:p>
            <a:p>
              <a:pPr algn="ctr" rtl="0"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ar-AE" altLang="en-US" sz="1200" dirty="0">
                  <a:ea typeface="Calibri" panose="020F0502020204030204" pitchFamily="34" charset="0"/>
                  <a:cs typeface="Calibri" panose="020F0502020204030204" pitchFamily="34" charset="0"/>
                </a:rPr>
                <a:t>في الصف</a:t>
              </a:r>
            </a:p>
          </p:txBody>
        </p:sp>
        <p:sp>
          <p:nvSpPr>
            <p:cNvPr id="51" name="Rectangle 7">
              <a:extLst>
                <a:ext uri="{FF2B5EF4-FFF2-40B4-BE49-F238E27FC236}">
                  <a16:creationId xmlns:a16="http://schemas.microsoft.com/office/drawing/2014/main" id="{3D28F72C-7F2A-4A43-9664-2CB76BD6B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9664" y="1790527"/>
              <a:ext cx="86671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ts val="1200"/>
                </a:lnSpc>
              </a:pPr>
              <a:r>
                <a:rPr lang="ar-AE" alt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يوم فعاليات</a:t>
              </a:r>
              <a:endParaRPr lang="en-US" alt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 7">
              <a:extLst>
                <a:ext uri="{FF2B5EF4-FFF2-40B4-BE49-F238E27FC236}">
                  <a16:creationId xmlns:a16="http://schemas.microsoft.com/office/drawing/2014/main" id="{26AF4BAE-0B9C-F530-510E-66A140073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8144" y="1790527"/>
              <a:ext cx="1122528" cy="72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ts val="1200"/>
                </a:lnSpc>
              </a:pPr>
              <a:r>
                <a:rPr lang="ar-JO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بريد إلكتروني لأولياء الأمور</a:t>
              </a:r>
              <a:endParaRPr lang="en-I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lnSpc>
                  <a:spcPts val="1200"/>
                </a:lnSpc>
              </a:pPr>
              <a:r>
                <a:rPr lang="ar-JO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وجمع النفايات</a:t>
              </a:r>
              <a:endParaRPr lang="en-I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lnSpc>
                  <a:spcPts val="1200"/>
                </a:lnSpc>
              </a:pPr>
              <a:r>
                <a:rPr lang="ar-JO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المنزلية</a:t>
              </a:r>
              <a:endParaRPr lang="en-US" alt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Rectangle 7">
              <a:extLst>
                <a:ext uri="{FF2B5EF4-FFF2-40B4-BE49-F238E27FC236}">
                  <a16:creationId xmlns:a16="http://schemas.microsoft.com/office/drawing/2014/main" id="{61C34583-6569-A295-5AC7-0D49F1C22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2918" y="1790527"/>
              <a:ext cx="1351153" cy="72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ts val="1200"/>
                </a:lnSpc>
              </a:pPr>
              <a:r>
                <a:rPr lang="ar-JO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التخلص من النفايات لإعادة تدويرها</a:t>
              </a:r>
              <a:endParaRPr lang="en-I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lnSpc>
                  <a:spcPts val="1200"/>
                </a:lnSpc>
              </a:pPr>
              <a:r>
                <a:rPr lang="ar-JO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في مراكز إعادة التدوير البلدية</a:t>
              </a:r>
              <a:endParaRPr lang="en-US" alt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Rectangle 7">
              <a:extLst>
                <a:ext uri="{FF2B5EF4-FFF2-40B4-BE49-F238E27FC236}">
                  <a16:creationId xmlns:a16="http://schemas.microsoft.com/office/drawing/2014/main" id="{CC79B489-28A0-5417-50DC-453629813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896" y="1790527"/>
              <a:ext cx="866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ts val="1200"/>
                </a:lnSpc>
              </a:pPr>
              <a:r>
                <a:rPr lang="ar-JO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إنقاذ </a:t>
              </a:r>
              <a:endParaRPr lang="en-I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lnSpc>
                  <a:spcPts val="1200"/>
                </a:lnSpc>
              </a:pPr>
              <a:r>
                <a:rPr lang="ar-JO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الكرة الأرضية</a:t>
              </a:r>
              <a:endParaRPr lang="en-US" alt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Chevron 54">
              <a:extLst>
                <a:ext uri="{FF2B5EF4-FFF2-40B4-BE49-F238E27FC236}">
                  <a16:creationId xmlns:a16="http://schemas.microsoft.com/office/drawing/2014/main" id="{D389EE09-EB65-99F9-4F39-C5A8DBB3D404}"/>
                </a:ext>
              </a:extLst>
            </p:cNvPr>
            <p:cNvSpPr/>
            <p:nvPr/>
          </p:nvSpPr>
          <p:spPr>
            <a:xfrm rot="10800000">
              <a:off x="7974344" y="1369067"/>
              <a:ext cx="106532" cy="110729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6" name="Picture 55" descr="A black background with colorful circles and white text&#10;&#10;Description automatically generated">
              <a:extLst>
                <a:ext uri="{FF2B5EF4-FFF2-40B4-BE49-F238E27FC236}">
                  <a16:creationId xmlns:a16="http://schemas.microsoft.com/office/drawing/2014/main" id="{47151AA8-172B-7F17-9443-64BF3D79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1111307"/>
              <a:ext cx="909605" cy="641055"/>
            </a:xfrm>
            <a:prstGeom prst="rect">
              <a:avLst/>
            </a:prstGeom>
          </p:spPr>
        </p:pic>
        <p:sp>
          <p:nvSpPr>
            <p:cNvPr id="57" name="Chevron 56">
              <a:extLst>
                <a:ext uri="{FF2B5EF4-FFF2-40B4-BE49-F238E27FC236}">
                  <a16:creationId xmlns:a16="http://schemas.microsoft.com/office/drawing/2014/main" id="{23494CEC-6585-6CEA-6CCC-28CF167E27A5}"/>
                </a:ext>
              </a:extLst>
            </p:cNvPr>
            <p:cNvSpPr/>
            <p:nvPr/>
          </p:nvSpPr>
          <p:spPr>
            <a:xfrm rot="10800000">
              <a:off x="4538417" y="1369067"/>
              <a:ext cx="106532" cy="110729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Chevron 57">
              <a:extLst>
                <a:ext uri="{FF2B5EF4-FFF2-40B4-BE49-F238E27FC236}">
                  <a16:creationId xmlns:a16="http://schemas.microsoft.com/office/drawing/2014/main" id="{8367DEF3-C2A3-4170-E7B1-D509AF1C2AB1}"/>
                </a:ext>
              </a:extLst>
            </p:cNvPr>
            <p:cNvSpPr/>
            <p:nvPr/>
          </p:nvSpPr>
          <p:spPr>
            <a:xfrm rot="10800000">
              <a:off x="5766854" y="1369067"/>
              <a:ext cx="106532" cy="110729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Chevron 58">
              <a:extLst>
                <a:ext uri="{FF2B5EF4-FFF2-40B4-BE49-F238E27FC236}">
                  <a16:creationId xmlns:a16="http://schemas.microsoft.com/office/drawing/2014/main" id="{4ABE6D51-CDE3-A8AA-08F5-0ED0C6551ED2}"/>
                </a:ext>
              </a:extLst>
            </p:cNvPr>
            <p:cNvSpPr/>
            <p:nvPr/>
          </p:nvSpPr>
          <p:spPr>
            <a:xfrm rot="10800000">
              <a:off x="6810563" y="1369067"/>
              <a:ext cx="106532" cy="110729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תמונה 4" descr="תמונה שמכילה לבוש, בחוץ, אדם, פני אדם&#10;&#10;התיאור נוצר באופן אוטומטי">
            <a:extLst>
              <a:ext uri="{FF2B5EF4-FFF2-40B4-BE49-F238E27FC236}">
                <a16:creationId xmlns:a16="http://schemas.microsoft.com/office/drawing/2014/main" id="{4B472D5D-3218-FE5D-6DF4-60A9516EA2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93" y="1678465"/>
            <a:ext cx="2149835" cy="1433223"/>
          </a:xfrm>
          <a:prstGeom prst="rect">
            <a:avLst/>
          </a:prstGeom>
        </p:spPr>
      </p:pic>
      <p:pic>
        <p:nvPicPr>
          <p:cNvPr id="29" name="תמונה 28" descr="תמונה שמכילה טקסט, אדם, לבוש, פני אדם&#10;&#10;התיאור נוצר באופן אוטומטי">
            <a:extLst>
              <a:ext uri="{FF2B5EF4-FFF2-40B4-BE49-F238E27FC236}">
                <a16:creationId xmlns:a16="http://schemas.microsoft.com/office/drawing/2014/main" id="{9150B413-FDAA-0D21-51B7-CD111AF307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20" y="499022"/>
            <a:ext cx="1617368" cy="107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7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מציין מיקום תוכן 2">
            <a:extLst>
              <a:ext uri="{FF2B5EF4-FFF2-40B4-BE49-F238E27FC236}">
                <a16:creationId xmlns:a16="http://schemas.microsoft.com/office/drawing/2014/main" id="{B6F41688-876C-8946-A2C9-EA04539852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120" y="1744290"/>
            <a:ext cx="4428921" cy="358775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lnSpc>
                <a:spcPts val="2200"/>
              </a:lnSpc>
              <a:spcBef>
                <a:spcPts val="0"/>
              </a:spcBef>
              <a:buNone/>
            </a:pPr>
            <a:r>
              <a:rPr lang="ar-AE" altLang="he-IL" sz="2500" b="1" dirty="0">
                <a:solidFill>
                  <a:schemeClr val="bg2"/>
                </a:solidFill>
                <a:ea typeface="Calibri" panose="020F0502020204030204" pitchFamily="34" charset="0"/>
              </a:rPr>
              <a:t>من اليوم فصاعدا نشتري بحكمة</a:t>
            </a:r>
          </a:p>
          <a:p>
            <a:pPr marL="0" indent="0" eaLnBrk="1" hangingPunct="1">
              <a:lnSpc>
                <a:spcPts val="2200"/>
              </a:lnSpc>
              <a:spcBef>
                <a:spcPts val="0"/>
              </a:spcBef>
              <a:buNone/>
            </a:pPr>
            <a:r>
              <a:rPr lang="ar-AE" altLang="he-IL" sz="2500" b="1" dirty="0">
                <a:solidFill>
                  <a:schemeClr val="bg2"/>
                </a:solidFill>
                <a:ea typeface="Calibri" panose="020F0502020204030204" pitchFamily="34" charset="0"/>
              </a:rPr>
              <a:t>ونعيد تدوير المنتجات القديمة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6E4A570-C122-DD4F-9FE5-995822F93F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76056" y="212951"/>
            <a:ext cx="3749675" cy="439738"/>
          </a:xfrm>
          <a:prstGeom prst="rect">
            <a:avLst/>
          </a:prstGeom>
        </p:spPr>
        <p:txBody>
          <a:bodyPr/>
          <a:lstStyle/>
          <a:p>
            <a:pPr algn="r" eaLnBrk="1" hangingPunct="1">
              <a:defRPr/>
            </a:pPr>
            <a:r>
              <a:rPr lang="ar-AE" altLang="en-US" sz="3000" b="1" spc="-7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إنقاذ الكرة الأرضية</a:t>
            </a:r>
            <a:endParaRPr lang="he-IL" altLang="en-US" sz="3000" b="1" spc="-75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748" name="Group 17">
            <a:extLst>
              <a:ext uri="{FF2B5EF4-FFF2-40B4-BE49-F238E27FC236}">
                <a16:creationId xmlns:a16="http://schemas.microsoft.com/office/drawing/2014/main" id="{33096152-94E3-4845-8C1C-B134D1A4F0BC}"/>
              </a:ext>
            </a:extLst>
          </p:cNvPr>
          <p:cNvGrpSpPr>
            <a:grpSpLocks/>
          </p:cNvGrpSpPr>
          <p:nvPr/>
        </p:nvGrpSpPr>
        <p:grpSpPr bwMode="auto">
          <a:xfrm>
            <a:off x="5292080" y="1347614"/>
            <a:ext cx="2890838" cy="2915840"/>
            <a:chOff x="7413296" y="1751430"/>
            <a:chExt cx="970259" cy="97850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6D0300-4E33-1C44-901C-2DE7A012F803}"/>
                </a:ext>
              </a:extLst>
            </p:cNvPr>
            <p:cNvSpPr/>
            <p:nvPr/>
          </p:nvSpPr>
          <p:spPr>
            <a:xfrm>
              <a:off x="7426084" y="1751430"/>
              <a:ext cx="946282" cy="945742"/>
            </a:xfrm>
            <a:prstGeom prst="ellipse">
              <a:avLst/>
            </a:prstGeom>
            <a:solidFill>
              <a:srgbClr val="2A8C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hangingPunct="1">
                <a:defRPr/>
              </a:pPr>
              <a:endParaRPr lang="en-US"/>
            </a:p>
          </p:txBody>
        </p:sp>
        <p:pic>
          <p:nvPicPr>
            <p:cNvPr id="31754" name="Picture 2">
              <a:extLst>
                <a:ext uri="{FF2B5EF4-FFF2-40B4-BE49-F238E27FC236}">
                  <a16:creationId xmlns:a16="http://schemas.microsoft.com/office/drawing/2014/main" id="{8F4920A1-7FB8-E44D-AF7D-85BBDCEF1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3296" y="1759676"/>
              <a:ext cx="970259" cy="970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0" name="Picture 13">
            <a:extLst>
              <a:ext uri="{FF2B5EF4-FFF2-40B4-BE49-F238E27FC236}">
                <a16:creationId xmlns:a16="http://schemas.microsoft.com/office/drawing/2014/main" id="{2C2F8239-6584-134E-BF3B-2711270D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2124" y="1811481"/>
            <a:ext cx="1871412" cy="186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6CA2993-A37C-88ED-BF7E-796B3007256C}"/>
              </a:ext>
            </a:extLst>
          </p:cNvPr>
          <p:cNvSpPr/>
          <p:nvPr/>
        </p:nvSpPr>
        <p:spPr>
          <a:xfrm>
            <a:off x="6084167" y="677261"/>
            <a:ext cx="2664545" cy="9428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C3B3B88A-4313-597A-229A-0209BD14C672}"/>
              </a:ext>
            </a:extLst>
          </p:cNvPr>
          <p:cNvSpPr txBox="1">
            <a:spLocks/>
          </p:cNvSpPr>
          <p:nvPr/>
        </p:nvSpPr>
        <p:spPr>
          <a:xfrm>
            <a:off x="755577" y="2317805"/>
            <a:ext cx="4164496" cy="1445262"/>
          </a:xfrm>
          <a:prstGeom prst="rect">
            <a:avLst/>
          </a:prstGeom>
        </p:spPr>
        <p:txBody>
          <a:bodyPr/>
          <a:lstStyle>
            <a:lvl1pPr marL="257175" indent="-257175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ar-AE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نعم، هكذا سنحافظ معًا على البيئة من النفايات الإلكترونية المُلوِّثة، نستخدم مرّة أخرى المواد الخام المستخلصة من النفايات ونقوّي الاقتصاد والمجتمع في إسرائيل. </a:t>
            </a:r>
            <a:endParaRPr lang="he-IL" alt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כותרת 1">
            <a:extLst>
              <a:ext uri="{FF2B5EF4-FFF2-40B4-BE49-F238E27FC236}">
                <a16:creationId xmlns:a16="http://schemas.microsoft.com/office/drawing/2014/main" id="{372E7A39-AC1D-2B48-924F-025117D9A4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07904" y="227013"/>
            <a:ext cx="5146724" cy="40005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ar-AE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كل عملية إعادة تدوير تبدأ بقصة</a:t>
            </a:r>
            <a:endParaRPr lang="he-IL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92CFDF32-1E6D-EE40-A421-A24B9FF784FA}"/>
              </a:ext>
            </a:extLst>
          </p:cNvPr>
          <p:cNvSpPr/>
          <p:nvPr/>
        </p:nvSpPr>
        <p:spPr>
          <a:xfrm>
            <a:off x="3203848" y="627063"/>
            <a:ext cx="5544865" cy="144487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4" name="תמונה 3">
            <a:hlinkClick r:id="rId3"/>
            <a:extLst>
              <a:ext uri="{FF2B5EF4-FFF2-40B4-BE49-F238E27FC236}">
                <a16:creationId xmlns:a16="http://schemas.microsoft.com/office/drawing/2014/main" id="{131E1003-B573-4785-A1A1-9A3510679D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87"/>
          <a:stretch/>
        </p:blipFill>
        <p:spPr>
          <a:xfrm>
            <a:off x="1598867" y="1131590"/>
            <a:ext cx="5946266" cy="302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כותרת 1">
            <a:extLst>
              <a:ext uri="{FF2B5EF4-FFF2-40B4-BE49-F238E27FC236}">
                <a16:creationId xmlns:a16="http://schemas.microsoft.com/office/drawing/2014/main" id="{BBAB4DD4-458D-B540-8817-60C7EC935E0E}"/>
              </a:ext>
            </a:extLst>
          </p:cNvPr>
          <p:cNvSpPr txBox="1">
            <a:spLocks/>
          </p:cNvSpPr>
          <p:nvPr/>
        </p:nvSpPr>
        <p:spPr bwMode="auto">
          <a:xfrm>
            <a:off x="5796136" y="303610"/>
            <a:ext cx="309634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ar-AE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منتجات إلكترونية</a:t>
            </a:r>
            <a:endParaRPr lang="he-IL" altLang="en-US" sz="3000" b="1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87" name="Picture 5">
            <a:extLst>
              <a:ext uri="{FF2B5EF4-FFF2-40B4-BE49-F238E27FC236}">
                <a16:creationId xmlns:a16="http://schemas.microsoft.com/office/drawing/2014/main" id="{AD439F7E-25AF-2649-A81A-A957952D0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9210" y="3361136"/>
            <a:ext cx="7143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10">
            <a:extLst>
              <a:ext uri="{FF2B5EF4-FFF2-40B4-BE49-F238E27FC236}">
                <a16:creationId xmlns:a16="http://schemas.microsoft.com/office/drawing/2014/main" id="{1498897A-C2E5-1846-B3CF-FAAD3C902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902" y="1825228"/>
            <a:ext cx="797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ar-AE" alt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اتصال</a:t>
            </a:r>
            <a:endParaRPr lang="en-US" altLang="en-US" sz="24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89" name="Rectangle 14">
            <a:extLst>
              <a:ext uri="{FF2B5EF4-FFF2-40B4-BE49-F238E27FC236}">
                <a16:creationId xmlns:a16="http://schemas.microsoft.com/office/drawing/2014/main" id="{DED2F536-D6E3-D24E-8230-3748935D3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3168" y="2319337"/>
            <a:ext cx="13083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rtl="1" eaLnBrk="1" hangingPunct="1"/>
            <a:r>
              <a:rPr lang="ar-AE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درجة حرارة</a:t>
            </a:r>
            <a:endParaRPr lang="en-US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148E28-C5D3-6549-B439-892EDA2D1CCA}"/>
              </a:ext>
            </a:extLst>
          </p:cNvPr>
          <p:cNvSpPr/>
          <p:nvPr/>
        </p:nvSpPr>
        <p:spPr>
          <a:xfrm>
            <a:off x="5248277" y="1709740"/>
            <a:ext cx="1241822" cy="1241822"/>
          </a:xfrm>
          <a:prstGeom prst="ellipse">
            <a:avLst/>
          </a:prstGeom>
          <a:solidFill>
            <a:schemeClr val="bg1"/>
          </a:solidFill>
          <a:ln w="19050">
            <a:solidFill>
              <a:srgbClr val="83BE4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pic>
        <p:nvPicPr>
          <p:cNvPr id="22535" name="Picture 8">
            <a:extLst>
              <a:ext uri="{FF2B5EF4-FFF2-40B4-BE49-F238E27FC236}">
                <a16:creationId xmlns:a16="http://schemas.microsoft.com/office/drawing/2014/main" id="{789E121C-0C92-B54B-BF0D-C554559F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4014" y="1926431"/>
            <a:ext cx="892969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8">
            <a:extLst>
              <a:ext uri="{FF2B5EF4-FFF2-40B4-BE49-F238E27FC236}">
                <a16:creationId xmlns:a16="http://schemas.microsoft.com/office/drawing/2014/main" id="{39D5EBBF-1C56-AD4F-A7AD-026C00E5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106" y="3215879"/>
            <a:ext cx="1520429" cy="124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FC3F16B9-6D24-5D4F-8B19-6445EE1B9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414" y="4349355"/>
            <a:ext cx="7024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rtl="1" eaLnBrk="1" hangingPunct="1"/>
            <a:r>
              <a:rPr lang="ar-AE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حركة</a:t>
            </a:r>
            <a:endParaRPr lang="en-US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B10C993-F317-E244-82B8-311229F93B80}"/>
              </a:ext>
            </a:extLst>
          </p:cNvPr>
          <p:cNvSpPr/>
          <p:nvPr/>
        </p:nvSpPr>
        <p:spPr>
          <a:xfrm>
            <a:off x="2984899" y="1059581"/>
            <a:ext cx="507206" cy="3451697"/>
          </a:xfrm>
          <a:custGeom>
            <a:avLst/>
            <a:gdLst>
              <a:gd name="connsiteX0" fmla="*/ 587829 w 674914"/>
              <a:gd name="connsiteY0" fmla="*/ 0 h 4659085"/>
              <a:gd name="connsiteX1" fmla="*/ 0 w 674914"/>
              <a:gd name="connsiteY1" fmla="*/ 0 h 4659085"/>
              <a:gd name="connsiteX2" fmla="*/ 0 w 674914"/>
              <a:gd name="connsiteY2" fmla="*/ 4659085 h 4659085"/>
              <a:gd name="connsiteX3" fmla="*/ 674914 w 674914"/>
              <a:gd name="connsiteY3" fmla="*/ 4659085 h 465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914" h="4659085">
                <a:moveTo>
                  <a:pt x="587829" y="0"/>
                </a:moveTo>
                <a:lnTo>
                  <a:pt x="0" y="0"/>
                </a:lnTo>
                <a:lnTo>
                  <a:pt x="0" y="4659085"/>
                </a:lnTo>
                <a:lnTo>
                  <a:pt x="674914" y="4659085"/>
                </a:lnTo>
              </a:path>
            </a:pathLst>
          </a:custGeom>
          <a:noFill/>
          <a:ln w="12700">
            <a:solidFill>
              <a:srgbClr val="FAB333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DD8E633C-FBBF-0146-A4DF-378F33ABBDBA}"/>
              </a:ext>
            </a:extLst>
          </p:cNvPr>
          <p:cNvCxnSpPr>
            <a:cxnSpLocks/>
            <a:endCxn id="16388" idx="2"/>
          </p:cNvCxnSpPr>
          <p:nvPr/>
        </p:nvCxnSpPr>
        <p:spPr>
          <a:xfrm flipV="1">
            <a:off x="6497887" y="2286893"/>
            <a:ext cx="785522" cy="120288"/>
          </a:xfrm>
          <a:prstGeom prst="bentConnector2">
            <a:avLst/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9" name="Picture 46">
            <a:extLst>
              <a:ext uri="{FF2B5EF4-FFF2-40B4-BE49-F238E27FC236}">
                <a16:creationId xmlns:a16="http://schemas.microsoft.com/office/drawing/2014/main" id="{B5F563D6-587A-E84C-861D-1EDFEA75F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0179" y="940596"/>
            <a:ext cx="1790700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01" name="Elbow Connector 4100">
            <a:extLst>
              <a:ext uri="{FF2B5EF4-FFF2-40B4-BE49-F238E27FC236}">
                <a16:creationId xmlns:a16="http://schemas.microsoft.com/office/drawing/2014/main" id="{A54F9CAC-BD27-634C-B8D0-DA1F37B84DD6}"/>
              </a:ext>
            </a:extLst>
          </p:cNvPr>
          <p:cNvCxnSpPr>
            <a:cxnSpLocks/>
            <a:stCxn id="17" idx="4"/>
          </p:cNvCxnSpPr>
          <p:nvPr/>
        </p:nvCxnSpPr>
        <p:spPr>
          <a:xfrm rot="5400000">
            <a:off x="4411266" y="3030141"/>
            <a:ext cx="1537097" cy="1379934"/>
          </a:xfrm>
          <a:prstGeom prst="bentConnector2">
            <a:avLst/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4" name="Elbow Connector 4103">
            <a:extLst>
              <a:ext uri="{FF2B5EF4-FFF2-40B4-BE49-F238E27FC236}">
                <a16:creationId xmlns:a16="http://schemas.microsoft.com/office/drawing/2014/main" id="{07BA9EA3-A4BD-DE44-9F77-12CB8B672761}"/>
              </a:ext>
            </a:extLst>
          </p:cNvPr>
          <p:cNvCxnSpPr>
            <a:cxnSpLocks/>
            <a:stCxn id="17" idx="5"/>
          </p:cNvCxnSpPr>
          <p:nvPr/>
        </p:nvCxnSpPr>
        <p:spPr>
          <a:xfrm rot="16200000" flipH="1">
            <a:off x="6530566" y="2547373"/>
            <a:ext cx="591435" cy="1036090"/>
          </a:xfrm>
          <a:prstGeom prst="bentConnector3">
            <a:avLst/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Elbow Connector 4106">
            <a:extLst>
              <a:ext uri="{FF2B5EF4-FFF2-40B4-BE49-F238E27FC236}">
                <a16:creationId xmlns:a16="http://schemas.microsoft.com/office/drawing/2014/main" id="{075AA11C-B93C-B842-82BD-60F78E483AE3}"/>
              </a:ext>
            </a:extLst>
          </p:cNvPr>
          <p:cNvCxnSpPr>
            <a:cxnSpLocks/>
            <a:endCxn id="16389" idx="2"/>
          </p:cNvCxnSpPr>
          <p:nvPr/>
        </p:nvCxnSpPr>
        <p:spPr>
          <a:xfrm rot="10800000" flipV="1">
            <a:off x="4027353" y="2524120"/>
            <a:ext cx="1220924" cy="256881"/>
          </a:xfrm>
          <a:prstGeom prst="bentConnector4">
            <a:avLst>
              <a:gd name="adj1" fmla="val 23209"/>
              <a:gd name="adj2" fmla="val 188991"/>
            </a:avLst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866ACFB-33B8-0D43-BF03-31F9D8A88600}"/>
              </a:ext>
            </a:extLst>
          </p:cNvPr>
          <p:cNvSpPr/>
          <p:nvPr/>
        </p:nvSpPr>
        <p:spPr>
          <a:xfrm>
            <a:off x="1414750" y="2545112"/>
            <a:ext cx="835819" cy="467915"/>
          </a:xfrm>
          <a:prstGeom prst="roundRect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US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A0C529B-87BC-E64E-BD9C-D2A9E8516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136" y="2609238"/>
            <a:ext cx="942294" cy="49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50"/>
              </a:lnSpc>
              <a:spcBef>
                <a:spcPct val="0"/>
              </a:spcBef>
              <a:buNone/>
            </a:pPr>
            <a:r>
              <a:rPr lang="ar-AE" alt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جودة الحياة</a:t>
            </a:r>
            <a:endParaRPr lang="en-US" altLang="en-US" sz="2400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B9201B-CC07-CD40-A739-978589052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9210" y="951312"/>
            <a:ext cx="679847" cy="92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0">
            <a:extLst>
              <a:ext uri="{FF2B5EF4-FFF2-40B4-BE49-F238E27FC236}">
                <a16:creationId xmlns:a16="http://schemas.microsoft.com/office/drawing/2014/main" id="{BD1FF72C-DFA6-0546-B98E-6733CC9C5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7792" y="1317137"/>
            <a:ext cx="13643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rtl="1" eaLnBrk="1" hangingPunct="1"/>
            <a:r>
              <a:rPr lang="ar-AE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استخدام</a:t>
            </a:r>
          </a:p>
          <a:p>
            <a:pPr algn="r" rtl="1" eaLnBrk="1" hangingPunct="1"/>
            <a:r>
              <a:rPr lang="ar-AE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منتجات</a:t>
            </a:r>
          </a:p>
          <a:p>
            <a:pPr algn="r" rtl="1" eaLnBrk="1" hangingPunct="1"/>
            <a:r>
              <a:rPr lang="ar-AE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إلكترونية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168B6D7F-0FD3-6A4C-AD37-C1BF1C102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729" y="3181948"/>
            <a:ext cx="11894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rtl="1" eaLnBrk="1" hangingPunct="1"/>
            <a:r>
              <a:rPr lang="ar-AE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نفايات</a:t>
            </a:r>
          </a:p>
          <a:p>
            <a:pPr algn="r" rtl="1" eaLnBrk="1" hangingPunct="1"/>
            <a:r>
              <a:rPr lang="ar-AE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إلكترونية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1E13064-8AAD-51A1-D4F9-CE3789526B2B}"/>
              </a:ext>
            </a:extLst>
          </p:cNvPr>
          <p:cNvSpPr/>
          <p:nvPr/>
        </p:nvSpPr>
        <p:spPr>
          <a:xfrm>
            <a:off x="5796136" y="710634"/>
            <a:ext cx="2952576" cy="4571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BD5264-7556-09C0-2426-0E7A6354F1F5}"/>
              </a:ext>
            </a:extLst>
          </p:cNvPr>
          <p:cNvCxnSpPr>
            <a:cxnSpLocks/>
          </p:cNvCxnSpPr>
          <p:nvPr/>
        </p:nvCxnSpPr>
        <p:spPr>
          <a:xfrm flipV="1">
            <a:off x="2699792" y="1059581"/>
            <a:ext cx="0" cy="1910011"/>
          </a:xfrm>
          <a:prstGeom prst="straightConnector1">
            <a:avLst/>
          </a:prstGeom>
          <a:ln w="28575">
            <a:solidFill>
              <a:srgbClr val="83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FDD066-9F84-A86C-0C02-C4EC35906F11}"/>
              </a:ext>
            </a:extLst>
          </p:cNvPr>
          <p:cNvCxnSpPr>
            <a:cxnSpLocks/>
          </p:cNvCxnSpPr>
          <p:nvPr/>
        </p:nvCxnSpPr>
        <p:spPr>
          <a:xfrm>
            <a:off x="1154582" y="2545112"/>
            <a:ext cx="0" cy="1804243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5">
            <a:extLst>
              <a:ext uri="{FF2B5EF4-FFF2-40B4-BE49-F238E27FC236}">
                <a16:creationId xmlns:a16="http://schemas.microsoft.com/office/drawing/2014/main" id="{BCD4ACFD-E8AD-8A41-B991-E64FCF28B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31" y="4162381"/>
            <a:ext cx="5822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rtl="1" eaLnBrk="1" hangingPunct="1"/>
            <a:r>
              <a:rPr lang="ar-AE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إنارة</a:t>
            </a:r>
            <a:endParaRPr lang="en-US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D2D21-8131-762A-FFAB-61ECD7762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B120A25-9932-AE87-BA90-497B64633478}"/>
              </a:ext>
            </a:extLst>
          </p:cNvPr>
          <p:cNvGrpSpPr/>
          <p:nvPr/>
        </p:nvGrpSpPr>
        <p:grpSpPr>
          <a:xfrm>
            <a:off x="1979712" y="1564451"/>
            <a:ext cx="5797810" cy="3215253"/>
            <a:chOff x="1403648" y="1222872"/>
            <a:chExt cx="6377591" cy="3536778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84D47B3-AB0F-CCD1-71AA-9F37107CE72F}"/>
                </a:ext>
              </a:extLst>
            </p:cNvPr>
            <p:cNvSpPr/>
            <p:nvPr/>
          </p:nvSpPr>
          <p:spPr>
            <a:xfrm>
              <a:off x="1516005" y="3445472"/>
              <a:ext cx="2248678" cy="853448"/>
            </a:xfrm>
            <a:custGeom>
              <a:avLst/>
              <a:gdLst>
                <a:gd name="connsiteX0" fmla="*/ 2248678 w 2248678"/>
                <a:gd name="connsiteY0" fmla="*/ 0 h 475862"/>
                <a:gd name="connsiteX1" fmla="*/ 2248678 w 2248678"/>
                <a:gd name="connsiteY1" fmla="*/ 475862 h 475862"/>
                <a:gd name="connsiteX2" fmla="*/ 0 w 2248678"/>
                <a:gd name="connsiteY2" fmla="*/ 475862 h 47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8678" h="475862">
                  <a:moveTo>
                    <a:pt x="2248678" y="0"/>
                  </a:moveTo>
                  <a:lnTo>
                    <a:pt x="2248678" y="475862"/>
                  </a:lnTo>
                  <a:lnTo>
                    <a:pt x="0" y="475862"/>
                  </a:lnTo>
                </a:path>
              </a:pathLst>
            </a:cu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E8D429E-7A17-BF37-339A-AEDECBF266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2747" y="2228940"/>
              <a:ext cx="2130546" cy="0"/>
            </a:xfrm>
            <a:prstGeom prst="line">
              <a:avLst/>
            </a:pr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45BEE3F-A878-6517-9F86-81E7C1E6125C}"/>
                </a:ext>
              </a:extLst>
            </p:cNvPr>
            <p:cNvCxnSpPr>
              <a:cxnSpLocks/>
            </p:cNvCxnSpPr>
            <p:nvPr/>
          </p:nvCxnSpPr>
          <p:spPr>
            <a:xfrm>
              <a:off x="5597203" y="2228940"/>
              <a:ext cx="2130546" cy="0"/>
            </a:xfrm>
            <a:prstGeom prst="line">
              <a:avLst/>
            </a:pr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DC76911-F628-164D-C35D-01D4321821B7}"/>
                </a:ext>
              </a:extLst>
            </p:cNvPr>
            <p:cNvSpPr/>
            <p:nvPr/>
          </p:nvSpPr>
          <p:spPr>
            <a:xfrm>
              <a:off x="3268995" y="1222872"/>
              <a:ext cx="2621902" cy="2621902"/>
            </a:xfrm>
            <a:prstGeom prst="ellipse">
              <a:avLst/>
            </a:prstGeom>
            <a:solidFill>
              <a:srgbClr val="24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6386" name="כותרת 1">
              <a:extLst>
                <a:ext uri="{FF2B5EF4-FFF2-40B4-BE49-F238E27FC236}">
                  <a16:creationId xmlns:a16="http://schemas.microsoft.com/office/drawing/2014/main" id="{4BB71C44-7118-A73E-765F-E319DF9B981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51501" y="1281483"/>
              <a:ext cx="2567703" cy="2621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ar-JO" b="1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تنقسم المنتجات الكهربائية والإلكترونية </a:t>
              </a:r>
              <a:r>
                <a:rPr lang="ar-JO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لأربعة أنواع رئيسية</a:t>
              </a:r>
              <a:endParaRPr lang="he-IL" altLang="en-US" sz="30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88" name="Rectangle 10">
              <a:extLst>
                <a:ext uri="{FF2B5EF4-FFF2-40B4-BE49-F238E27FC236}">
                  <a16:creationId xmlns:a16="http://schemas.microsoft.com/office/drawing/2014/main" id="{5BD8459D-6598-5169-2A0E-15CCA776A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315" y="2255944"/>
              <a:ext cx="1594379" cy="53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rtl="1" eaLnBrk="1" hangingPunct="1">
                <a:lnSpc>
                  <a:spcPts val="1500"/>
                </a:lnSpc>
              </a:pPr>
              <a:r>
                <a:rPr lang="ar-AE" alt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منتجات</a:t>
              </a:r>
            </a:p>
            <a:p>
              <a:pPr algn="ctr" rtl="1" eaLnBrk="1" hangingPunct="1">
                <a:lnSpc>
                  <a:spcPts val="1500"/>
                </a:lnSpc>
              </a:pPr>
              <a:r>
                <a:rPr lang="ar-AE" alt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صغيرة ومتوسطة</a:t>
              </a:r>
            </a:p>
          </p:txBody>
        </p:sp>
        <p:sp>
          <p:nvSpPr>
            <p:cNvPr id="16389" name="Rectangle 14">
              <a:extLst>
                <a:ext uri="{FF2B5EF4-FFF2-40B4-BE49-F238E27FC236}">
                  <a16:creationId xmlns:a16="http://schemas.microsoft.com/office/drawing/2014/main" id="{6BF2958D-909B-34AC-2206-A6310FB5B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197" y="2311527"/>
              <a:ext cx="1319304" cy="336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rtl="1" eaLnBrk="1" hangingPunct="1">
                <a:lnSpc>
                  <a:spcPts val="1500"/>
                </a:lnSpc>
              </a:pPr>
              <a:r>
                <a:rPr lang="ar-AE" alt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منتجات كبيرة</a:t>
              </a:r>
              <a:endPara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90" name="Rectangle 15">
              <a:extLst>
                <a:ext uri="{FF2B5EF4-FFF2-40B4-BE49-F238E27FC236}">
                  <a16:creationId xmlns:a16="http://schemas.microsoft.com/office/drawing/2014/main" id="{4F0228A2-B6F3-0290-CFE0-7DCF2A8B0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1509" y="4432381"/>
              <a:ext cx="876714" cy="327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rtl="1" eaLnBrk="1" hangingPunct="1">
                <a:lnSpc>
                  <a:spcPts val="1500"/>
                </a:lnSpc>
              </a:pPr>
              <a:r>
                <a:rPr lang="ar-AE" alt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بطاريات</a:t>
              </a:r>
              <a:endPara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ectangle 13">
              <a:extLst>
                <a:ext uri="{FF2B5EF4-FFF2-40B4-BE49-F238E27FC236}">
                  <a16:creationId xmlns:a16="http://schemas.microsoft.com/office/drawing/2014/main" id="{EC982974-A1FB-5CA2-D779-28D0BBBFB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9728" y="4389167"/>
              <a:ext cx="1428627" cy="336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rtl="1" eaLnBrk="1" hangingPunct="1">
                <a:lnSpc>
                  <a:spcPts val="1500"/>
                </a:lnSpc>
              </a:pPr>
              <a:r>
                <a:rPr lang="ar-JO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بطاريات ليثيوم</a:t>
              </a:r>
              <a:endPara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946DB4E4-6206-BBF1-CB10-6E73B2F3F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648" y="2611503"/>
              <a:ext cx="782241" cy="45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350"/>
                </a:lnSpc>
                <a:spcBef>
                  <a:spcPct val="0"/>
                </a:spcBef>
                <a:buNone/>
              </a:pPr>
              <a:r>
                <a:rPr lang="he-IL" altLang="en-US" sz="1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איכות חיים </a:t>
              </a:r>
              <a:endParaRPr lang="en-US" altLang="en-US" sz="15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A2DE4FC-D85F-CB91-08B6-33A396D00E91}"/>
                </a:ext>
              </a:extLst>
            </p:cNvPr>
            <p:cNvSpPr/>
            <p:nvPr/>
          </p:nvSpPr>
          <p:spPr>
            <a:xfrm flipH="1">
              <a:off x="5284879" y="3598115"/>
              <a:ext cx="2496360" cy="773835"/>
            </a:xfrm>
            <a:custGeom>
              <a:avLst/>
              <a:gdLst>
                <a:gd name="connsiteX0" fmla="*/ 2248678 w 2248678"/>
                <a:gd name="connsiteY0" fmla="*/ 0 h 475862"/>
                <a:gd name="connsiteX1" fmla="*/ 2248678 w 2248678"/>
                <a:gd name="connsiteY1" fmla="*/ 475862 h 475862"/>
                <a:gd name="connsiteX2" fmla="*/ 0 w 2248678"/>
                <a:gd name="connsiteY2" fmla="*/ 475862 h 47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8678" h="475862">
                  <a:moveTo>
                    <a:pt x="2248678" y="0"/>
                  </a:moveTo>
                  <a:lnTo>
                    <a:pt x="2248678" y="475862"/>
                  </a:lnTo>
                  <a:lnTo>
                    <a:pt x="0" y="475862"/>
                  </a:lnTo>
                </a:path>
              </a:pathLst>
            </a:cu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 dirty="0"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2" name="כותרת 1">
            <a:extLst>
              <a:ext uri="{FF2B5EF4-FFF2-40B4-BE49-F238E27FC236}">
                <a16:creationId xmlns:a16="http://schemas.microsoft.com/office/drawing/2014/main" id="{34453F6D-5729-6C62-32EE-B4B701791C5C}"/>
              </a:ext>
            </a:extLst>
          </p:cNvPr>
          <p:cNvSpPr txBox="1">
            <a:spLocks/>
          </p:cNvSpPr>
          <p:nvPr/>
        </p:nvSpPr>
        <p:spPr bwMode="auto">
          <a:xfrm>
            <a:off x="2690840" y="303610"/>
            <a:ext cx="620164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ar-AE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أنواع المنتجات الكهربائية والإلكترونية</a:t>
            </a:r>
            <a:endParaRPr lang="he-IL" altLang="en-US" sz="3000" b="1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4D86B81-A257-B6E3-27B1-7C681C4F8AAF}"/>
              </a:ext>
            </a:extLst>
          </p:cNvPr>
          <p:cNvSpPr/>
          <p:nvPr/>
        </p:nvSpPr>
        <p:spPr>
          <a:xfrm>
            <a:off x="2555776" y="702488"/>
            <a:ext cx="6264820" cy="110397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13" name="תמונה 12" descr="תמונה שמכילה צעצוע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416809B3-AF5A-51A1-FFCA-F724AB5D2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20" y="977346"/>
            <a:ext cx="1641499" cy="1477165"/>
          </a:xfrm>
          <a:prstGeom prst="rect">
            <a:avLst/>
          </a:prstGeom>
        </p:spPr>
      </p:pic>
      <p:pic>
        <p:nvPicPr>
          <p:cNvPr id="16" name="תמונה 15" descr="תמונה שמכילה פלסטיק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CAD95B9D-EBE2-BA30-AD68-A41C0CDE6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36" y="3003599"/>
            <a:ext cx="1522683" cy="1437413"/>
          </a:xfrm>
          <a:prstGeom prst="rect">
            <a:avLst/>
          </a:prstGeom>
        </p:spPr>
      </p:pic>
      <p:pic>
        <p:nvPicPr>
          <p:cNvPr id="18" name="תמונה 17" descr="תמונה שמכילה מצלמה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0064D88E-2409-9E25-B992-8F49383B8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47" y="936522"/>
            <a:ext cx="1627443" cy="1461444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7A1A5533-5D07-1EF1-6D90-419F5F822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16" y="2920501"/>
            <a:ext cx="1542769" cy="145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770AA8-73BB-9A48-A2AC-D3A6B0B784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1063"/>
          <a:stretch/>
        </p:blipFill>
        <p:spPr>
          <a:xfrm>
            <a:off x="3634276" y="3075806"/>
            <a:ext cx="2595528" cy="2011110"/>
          </a:xfrm>
          <a:prstGeom prst="rect">
            <a:avLst/>
          </a:prstGeom>
        </p:spPr>
      </p:pic>
      <p:sp>
        <p:nvSpPr>
          <p:cNvPr id="17410" name="כותרת 1">
            <a:extLst>
              <a:ext uri="{FF2B5EF4-FFF2-40B4-BE49-F238E27FC236}">
                <a16:creationId xmlns:a16="http://schemas.microsoft.com/office/drawing/2014/main" id="{F79BE493-E1C7-2F4F-AC74-ABE663386D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11628" y="721033"/>
            <a:ext cx="7461030" cy="4794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ar-AE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مشكلة النفايات الإلكترونية – مسار النفايات العادي</a:t>
            </a:r>
            <a:endParaRPr lang="he-IL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CCE77AE-8C75-E34A-9A00-B6C56E03F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3380" y="2318574"/>
            <a:ext cx="675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AE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شراء</a:t>
            </a:r>
            <a:r>
              <a:rPr lang="he-IL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413" name="Rectangle 6">
            <a:extLst>
              <a:ext uri="{FF2B5EF4-FFF2-40B4-BE49-F238E27FC236}">
                <a16:creationId xmlns:a16="http://schemas.microsoft.com/office/drawing/2014/main" id="{638957D2-3A48-C646-8256-016CA1C33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78" y="2324872"/>
            <a:ext cx="20661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AE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التخلص</a:t>
            </a:r>
          </a:p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AE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حاوية النفايات التابعة للحيّ</a:t>
            </a: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473472DC-2F72-0D45-85FB-0174772A8DCE}"/>
              </a:ext>
            </a:extLst>
          </p:cNvPr>
          <p:cNvSpPr/>
          <p:nvPr/>
        </p:nvSpPr>
        <p:spPr>
          <a:xfrm rot="10800000">
            <a:off x="7587140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417" name="Rectangle 13">
            <a:extLst>
              <a:ext uri="{FF2B5EF4-FFF2-40B4-BE49-F238E27FC236}">
                <a16:creationId xmlns:a16="http://schemas.microsoft.com/office/drawing/2014/main" id="{8AC44E48-4953-F742-B7F4-22470A1BB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7402" y="2318574"/>
            <a:ext cx="7843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شاحنة</a:t>
            </a:r>
            <a:endParaRPr lang="en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نفايات</a:t>
            </a:r>
            <a:endParaRPr lang="he-IL" alt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9" name="Rectangle 15">
            <a:extLst>
              <a:ext uri="{FF2B5EF4-FFF2-40B4-BE49-F238E27FC236}">
                <a16:creationId xmlns:a16="http://schemas.microsoft.com/office/drawing/2014/main" id="{9466AA71-D87E-C54A-AE6F-3DA964EB0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3041" y="2318574"/>
            <a:ext cx="12013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الدفن</a:t>
            </a:r>
            <a:endParaRPr lang="en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الأرض</a:t>
            </a:r>
            <a:endParaRPr lang="en-US" alt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20" name="Rectangle 16">
            <a:extLst>
              <a:ext uri="{FF2B5EF4-FFF2-40B4-BE49-F238E27FC236}">
                <a16:creationId xmlns:a16="http://schemas.microsoft.com/office/drawing/2014/main" id="{785177C4-3A1D-5D4D-A0C9-C2A75D29A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9095" y="2318574"/>
            <a:ext cx="12049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محطات</a:t>
            </a:r>
            <a:endParaRPr lang="en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J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الانتقال</a:t>
            </a:r>
            <a:endParaRPr lang="he-IL" alt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FB89E3F-3C8B-4D47-B1A1-5B321B2CE23C}"/>
              </a:ext>
            </a:extLst>
          </p:cNvPr>
          <p:cNvSpPr txBox="1">
            <a:spLocks/>
          </p:cNvSpPr>
          <p:nvPr/>
        </p:nvSpPr>
        <p:spPr bwMode="auto">
          <a:xfrm>
            <a:off x="4283968" y="325445"/>
            <a:ext cx="4463723" cy="342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ar-AE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ممنوع إلقاء النفايات الإلكترونية في سلة المهملات!</a:t>
            </a:r>
            <a:endParaRPr lang="he-IL" alt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9CC0DE-80DE-A141-9818-56D636412FCB}"/>
              </a:ext>
            </a:extLst>
          </p:cNvPr>
          <p:cNvGrpSpPr/>
          <p:nvPr/>
        </p:nvGrpSpPr>
        <p:grpSpPr>
          <a:xfrm>
            <a:off x="73531" y="2934050"/>
            <a:ext cx="2595528" cy="1354369"/>
            <a:chOff x="296746" y="4681291"/>
            <a:chExt cx="2612804" cy="82752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BDA0FF5-4ACF-C448-BF6E-FF577BF65019}"/>
                </a:ext>
              </a:extLst>
            </p:cNvPr>
            <p:cNvSpPr/>
            <p:nvPr/>
          </p:nvSpPr>
          <p:spPr>
            <a:xfrm>
              <a:off x="457175" y="4760912"/>
              <a:ext cx="2314575" cy="555625"/>
            </a:xfrm>
            <a:prstGeom prst="roundRect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El Messiri" panose="00000500000000000000" pitchFamily="2" charset="-78"/>
                <a:cs typeface="El Messiri" panose="00000500000000000000" pitchFamily="2" charset="-78"/>
              </a:endParaRPr>
            </a:p>
          </p:txBody>
        </p:sp>
        <p:sp>
          <p:nvSpPr>
            <p:cNvPr id="25" name="מציין מיקום תוכן 2">
              <a:extLst>
                <a:ext uri="{FF2B5EF4-FFF2-40B4-BE49-F238E27FC236}">
                  <a16:creationId xmlns:a16="http://schemas.microsoft.com/office/drawing/2014/main" id="{F732577B-0193-B24E-8FF3-D91036E92C3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96746" y="4681291"/>
              <a:ext cx="2612804" cy="827523"/>
            </a:xfrm>
            <a:prstGeom prst="roundRect">
              <a:avLst>
                <a:gd name="adj" fmla="val 3129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None/>
              </a:pPr>
              <a:r>
                <a:rPr lang="ar-AE" altLang="he-IL" sz="1800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لذلك يجب معالجة النفايات الإلكترونية والبطاريات بطريقة أخرى.</a:t>
              </a:r>
              <a:endParaRPr lang="he-IL" altLang="en-US" sz="18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C3E7A77E-5892-2C4A-A39F-3CB02F8C339F}"/>
              </a:ext>
            </a:extLst>
          </p:cNvPr>
          <p:cNvSpPr/>
          <p:nvPr/>
        </p:nvSpPr>
        <p:spPr>
          <a:xfrm>
            <a:off x="3119401" y="1107104"/>
            <a:ext cx="5557842" cy="6578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  <a:gd name="connsiteX0" fmla="*/ 4601747 w 4601747"/>
              <a:gd name="connsiteY0" fmla="*/ 142240 h 142240"/>
              <a:gd name="connsiteX1" fmla="*/ 324387 w 4601747"/>
              <a:gd name="connsiteY1" fmla="*/ 142240 h 142240"/>
              <a:gd name="connsiteX2" fmla="*/ 222787 w 4601747"/>
              <a:gd name="connsiteY2" fmla="*/ 0 h 142240"/>
              <a:gd name="connsiteX3" fmla="*/ 0 w 4601747"/>
              <a:gd name="connsiteY3" fmla="*/ 9302 h 142240"/>
              <a:gd name="connsiteX0" fmla="*/ 4601747 w 4601747"/>
              <a:gd name="connsiteY0" fmla="*/ 160845 h 160845"/>
              <a:gd name="connsiteX1" fmla="*/ 324387 w 4601747"/>
              <a:gd name="connsiteY1" fmla="*/ 160845 h 160845"/>
              <a:gd name="connsiteX2" fmla="*/ 222787 w 4601747"/>
              <a:gd name="connsiteY2" fmla="*/ 18605 h 160845"/>
              <a:gd name="connsiteX3" fmla="*/ 0 w 4601747"/>
              <a:gd name="connsiteY3" fmla="*/ 0 h 160845"/>
              <a:gd name="connsiteX0" fmla="*/ 4591329 w 4591329"/>
              <a:gd name="connsiteY0" fmla="*/ 142240 h 142240"/>
              <a:gd name="connsiteX1" fmla="*/ 313969 w 4591329"/>
              <a:gd name="connsiteY1" fmla="*/ 142240 h 142240"/>
              <a:gd name="connsiteX2" fmla="*/ 212369 w 4591329"/>
              <a:gd name="connsiteY2" fmla="*/ 0 h 142240"/>
              <a:gd name="connsiteX3" fmla="*/ 0 w 4591329"/>
              <a:gd name="connsiteY3" fmla="*/ 0 h 142240"/>
              <a:gd name="connsiteX0" fmla="*/ 4591329 w 4591329"/>
              <a:gd name="connsiteY0" fmla="*/ 142240 h 142240"/>
              <a:gd name="connsiteX1" fmla="*/ 313969 w 4591329"/>
              <a:gd name="connsiteY1" fmla="*/ 142240 h 142240"/>
              <a:gd name="connsiteX2" fmla="*/ 212369 w 4591329"/>
              <a:gd name="connsiteY2" fmla="*/ 0 h 142240"/>
              <a:gd name="connsiteX3" fmla="*/ 0 w 4591329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1329" h="142240">
                <a:moveTo>
                  <a:pt x="4591329" y="142240"/>
                </a:moveTo>
                <a:lnTo>
                  <a:pt x="313969" y="142240"/>
                </a:lnTo>
                <a:lnTo>
                  <a:pt x="212369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6BE4D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6456653F-A6CA-3942-F5FA-E15B45BFAEC7}"/>
              </a:ext>
            </a:extLst>
          </p:cNvPr>
          <p:cNvSpPr txBox="1"/>
          <p:nvPr/>
        </p:nvSpPr>
        <p:spPr>
          <a:xfrm>
            <a:off x="66408" y="2318574"/>
            <a:ext cx="20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algn="ctr" rtl="1" eaLnBrk="1" hangingPunct="1">
              <a:buFont typeface="Arial" panose="020B0604020202020204" pitchFamily="34" charset="0"/>
              <a:buNone/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JO" dirty="0"/>
              <a:t>تلويث موارد الطبيعة:</a:t>
            </a:r>
            <a:endParaRPr lang="en-IL" dirty="0"/>
          </a:p>
          <a:p>
            <a:r>
              <a:rPr lang="ar-JO" dirty="0"/>
              <a:t>الماء، الهواء، اليابسة</a:t>
            </a:r>
            <a:endParaRPr lang="en-IL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1920C463-18C0-1A10-D235-3DA07CCEA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9190" y="1728490"/>
            <a:ext cx="698500" cy="57277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5D58D91-D862-F970-CDC4-873ACE2F5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76256" y="1691381"/>
            <a:ext cx="353441" cy="59931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C8E14CA-0537-E8B3-DC4C-A533E1850D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93583" y="1742510"/>
            <a:ext cx="890585" cy="514869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0F79081F-63E9-9120-571D-A8C962A48B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07904" y="1579204"/>
            <a:ext cx="743763" cy="8113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8351D387-9FC7-D733-41BE-EC52B6C8F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08023" y="1605845"/>
            <a:ext cx="811378" cy="642341"/>
          </a:xfrm>
          <a:prstGeom prst="rect">
            <a:avLst/>
          </a:prstGeom>
        </p:spPr>
      </p:pic>
      <p:sp>
        <p:nvSpPr>
          <p:cNvPr id="43" name="Chevron 42">
            <a:extLst>
              <a:ext uri="{FF2B5EF4-FFF2-40B4-BE49-F238E27FC236}">
                <a16:creationId xmlns:a16="http://schemas.microsoft.com/office/drawing/2014/main" id="{0B169847-AE70-3AF9-FA8A-9DBA8F7BACE3}"/>
              </a:ext>
            </a:extLst>
          </p:cNvPr>
          <p:cNvSpPr/>
          <p:nvPr/>
        </p:nvSpPr>
        <p:spPr>
          <a:xfrm rot="10800000">
            <a:off x="640084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2D2E7A87-FB6F-125A-C259-6B67B25C6A39}"/>
              </a:ext>
            </a:extLst>
          </p:cNvPr>
          <p:cNvSpPr/>
          <p:nvPr/>
        </p:nvSpPr>
        <p:spPr>
          <a:xfrm rot="10800000">
            <a:off x="470158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hevron 44">
            <a:extLst>
              <a:ext uri="{FF2B5EF4-FFF2-40B4-BE49-F238E27FC236}">
                <a16:creationId xmlns:a16="http://schemas.microsoft.com/office/drawing/2014/main" id="{7D5C41E2-A510-E77F-39A5-C3A6490F2B0C}"/>
              </a:ext>
            </a:extLst>
          </p:cNvPr>
          <p:cNvSpPr/>
          <p:nvPr/>
        </p:nvSpPr>
        <p:spPr>
          <a:xfrm rot="10800000">
            <a:off x="335284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6A42D7D3-BABA-84AA-6465-2393FA4A9B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0435" y="1704139"/>
            <a:ext cx="552244" cy="552244"/>
          </a:xfrm>
          <a:prstGeom prst="rect">
            <a:avLst/>
          </a:prstGeom>
        </p:spPr>
      </p:pic>
      <p:sp>
        <p:nvSpPr>
          <p:cNvPr id="59" name="Chevron 58">
            <a:extLst>
              <a:ext uri="{FF2B5EF4-FFF2-40B4-BE49-F238E27FC236}">
                <a16:creationId xmlns:a16="http://schemas.microsoft.com/office/drawing/2014/main" id="{46CF477E-3D9C-B3DA-C64B-3ABC003C35AF}"/>
              </a:ext>
            </a:extLst>
          </p:cNvPr>
          <p:cNvSpPr/>
          <p:nvPr/>
        </p:nvSpPr>
        <p:spPr>
          <a:xfrm rot="10800000">
            <a:off x="193552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408" name="Rectangle 6">
            <a:extLst>
              <a:ext uri="{FF2B5EF4-FFF2-40B4-BE49-F238E27FC236}">
                <a16:creationId xmlns:a16="http://schemas.microsoft.com/office/drawing/2014/main" id="{17786CA3-5390-6B9D-E979-20DFE57EA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2395" y="4214920"/>
            <a:ext cx="2013793" cy="27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fontAlgn="base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ar-AE" alt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من عوامل تلويث البيئة.</a:t>
            </a:r>
            <a:endParaRPr lang="he-IL" altLang="en-US" sz="14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מציין מיקום תוכן 2">
            <a:extLst>
              <a:ext uri="{FF2B5EF4-FFF2-40B4-BE49-F238E27FC236}">
                <a16:creationId xmlns:a16="http://schemas.microsoft.com/office/drawing/2014/main" id="{901D36FD-5CFB-52DC-6D79-B2BE5487C997}"/>
              </a:ext>
            </a:extLst>
          </p:cNvPr>
          <p:cNvSpPr txBox="1">
            <a:spLocks/>
          </p:cNvSpPr>
          <p:nvPr/>
        </p:nvSpPr>
        <p:spPr>
          <a:xfrm>
            <a:off x="4138330" y="3829064"/>
            <a:ext cx="1584177" cy="572770"/>
          </a:xfrm>
          <a:prstGeom prst="rect">
            <a:avLst/>
          </a:prstGeom>
        </p:spPr>
        <p:txBody>
          <a:bodyPr anchor="ctr"/>
          <a:lstStyle>
            <a:lvl1pPr marL="0" indent="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57213" indent="-214313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ts val="0"/>
              </a:spcBef>
            </a:pPr>
            <a:r>
              <a:rPr lang="he-IL" altLang="en-US" sz="3600" dirty="0">
                <a:solidFill>
                  <a:srgbClr val="83BE4D"/>
                </a:solidFill>
                <a:ea typeface="Calibri" panose="020F0502020204030204" pitchFamily="34" charset="0"/>
              </a:rPr>
              <a:t>70%</a:t>
            </a:r>
            <a:endParaRPr lang="he-IL" altLang="en-US" sz="3600" dirty="0">
              <a:ea typeface="Calibri" panose="020F0502020204030204" pitchFamily="34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F5A7DCD-A1E4-7AF9-DA9E-3F704459C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6323" y="3603206"/>
            <a:ext cx="1728193" cy="27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None/>
            </a:pPr>
            <a:r>
              <a:rPr lang="ar-AE" alt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%3 نفايات منزلية، </a:t>
            </a:r>
            <a:endParaRPr lang="he-IL" altLang="en-US" sz="14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9E382-3B57-B0E5-914E-50D41F9F7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כותרת 1">
            <a:extLst>
              <a:ext uri="{FF2B5EF4-FFF2-40B4-BE49-F238E27FC236}">
                <a16:creationId xmlns:a16="http://schemas.microsoft.com/office/drawing/2014/main" id="{DEE47D34-C021-46D7-3D35-2BC0DF7FA325}"/>
              </a:ext>
            </a:extLst>
          </p:cNvPr>
          <p:cNvSpPr txBox="1">
            <a:spLocks/>
          </p:cNvSpPr>
          <p:nvPr/>
        </p:nvSpPr>
        <p:spPr bwMode="auto">
          <a:xfrm>
            <a:off x="6156177" y="350926"/>
            <a:ext cx="257714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الحلول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الخفض</a:t>
            </a:r>
            <a:r>
              <a:rPr lang="he-IL" altLang="en-US" sz="3000" spc="-75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436" name="Rectangle 16">
            <a:extLst>
              <a:ext uri="{FF2B5EF4-FFF2-40B4-BE49-F238E27FC236}">
                <a16:creationId xmlns:a16="http://schemas.microsoft.com/office/drawing/2014/main" id="{107BF855-B126-AD67-17BE-6463781BD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313" y="2517056"/>
            <a:ext cx="938077" cy="45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ar-AE" alt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نشتري </a:t>
            </a:r>
          </a:p>
          <a:p>
            <a:pPr algn="ctr" eaLnBrk="1" hangingPunct="1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ar-AE" alt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بصورة أفضل</a:t>
            </a:r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F39DC648-E159-BACA-1656-D901B903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542" y="2499742"/>
            <a:ext cx="1277914" cy="45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ts val="14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ar-AE" alt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لا نشتري</a:t>
            </a:r>
          </a:p>
          <a:p>
            <a:pPr algn="ctr" rtl="0" eaLnBrk="1" hangingPunct="1">
              <a:lnSpc>
                <a:spcPts val="14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ar-AE" alt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صغير وغير ضروري</a:t>
            </a:r>
          </a:p>
        </p:txBody>
      </p:sp>
      <p:sp>
        <p:nvSpPr>
          <p:cNvPr id="18438" name="Rectangle 15">
            <a:extLst>
              <a:ext uri="{FF2B5EF4-FFF2-40B4-BE49-F238E27FC236}">
                <a16:creationId xmlns:a16="http://schemas.microsoft.com/office/drawing/2014/main" id="{EC7063FF-424E-8BA9-1068-286CF8DCE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3796" y="2517056"/>
            <a:ext cx="2042547" cy="46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ar-AE" alt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نشتري فقط ما لا يمكن إصلاحه </a:t>
            </a:r>
          </a:p>
          <a:p>
            <a:pPr algn="ctr" eaLnBrk="1" hangingPunct="1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ar-AE" alt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والذي نكون بحاجته حقًا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F663C1B-EFBD-A63B-C00D-49EDF3582985}"/>
              </a:ext>
            </a:extLst>
          </p:cNvPr>
          <p:cNvSpPr txBox="1"/>
          <p:nvPr/>
        </p:nvSpPr>
        <p:spPr>
          <a:xfrm>
            <a:off x="6616258" y="1374006"/>
            <a:ext cx="1935339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altLang="en-US" sz="4000" b="1" dirty="0">
                <a:solidFill>
                  <a:srgbClr val="83BE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الخفض:</a:t>
            </a:r>
            <a:br>
              <a:rPr lang="en-US" altLang="en-US" sz="2800" dirty="0">
                <a:solidFill>
                  <a:srgbClr val="83BE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alt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تقليص كمية المنتجات التي نقوم بشرائها</a:t>
            </a:r>
            <a:endParaRPr lang="he-IL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A922BAF2-F3B9-BA5C-0C52-AF21834FF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054" y="3472720"/>
            <a:ext cx="33201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ar-AE" altLang="en-US" sz="2000" b="1" dirty="0">
                <a:ea typeface="Calibri" panose="020F0502020204030204" pitchFamily="34" charset="0"/>
                <a:cs typeface="Calibri" panose="020F0502020204030204" pitchFamily="34" charset="0"/>
              </a:rPr>
              <a:t>استخدام المنتجات التي يتم شحنها</a:t>
            </a:r>
          </a:p>
          <a:p>
            <a:pPr rtl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ar-AE" altLang="en-US" sz="2000" b="1" dirty="0">
                <a:ea typeface="Calibri" panose="020F0502020204030204" pitchFamily="34" charset="0"/>
                <a:cs typeface="Calibri" panose="020F0502020204030204" pitchFamily="34" charset="0"/>
              </a:rPr>
              <a:t>يقلل من كمية البطاريات التي نشتريها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A846B60-B6AC-E312-77DC-453DA13A94DA}"/>
              </a:ext>
            </a:extLst>
          </p:cNvPr>
          <p:cNvSpPr/>
          <p:nvPr/>
        </p:nvSpPr>
        <p:spPr>
          <a:xfrm>
            <a:off x="6197667" y="771550"/>
            <a:ext cx="2535649" cy="4571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04F9D2B-7291-67EF-9390-26BC4EC97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9118" y="1203598"/>
            <a:ext cx="456535" cy="10956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F7089ED-8239-838B-7AD9-4EEFE961D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3979" y="1194458"/>
            <a:ext cx="547536" cy="109507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741B80E-1D49-B3FE-1FC3-C6D776046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9841" y="1142308"/>
            <a:ext cx="456535" cy="1163188"/>
          </a:xfrm>
          <a:prstGeom prst="rect">
            <a:avLst/>
          </a:prstGeom>
        </p:spPr>
      </p:pic>
      <p:pic>
        <p:nvPicPr>
          <p:cNvPr id="14" name="Picture 13" descr="A green and white speech bubble with blue and red buttons&#10;&#10;Description automatically generated">
            <a:extLst>
              <a:ext uri="{FF2B5EF4-FFF2-40B4-BE49-F238E27FC236}">
                <a16:creationId xmlns:a16="http://schemas.microsoft.com/office/drawing/2014/main" id="{563373BB-C658-FAE5-1B74-6294F11AD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67" y="3515812"/>
            <a:ext cx="1201086" cy="56014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BA64F0-A74B-2A08-666D-E6D1FC356D8B}"/>
              </a:ext>
            </a:extLst>
          </p:cNvPr>
          <p:cNvCxnSpPr>
            <a:cxnSpLocks/>
          </p:cNvCxnSpPr>
          <p:nvPr/>
        </p:nvCxnSpPr>
        <p:spPr>
          <a:xfrm>
            <a:off x="5333329" y="2441054"/>
            <a:ext cx="822847" cy="0"/>
          </a:xfrm>
          <a:prstGeom prst="line">
            <a:avLst/>
          </a:prstGeom>
          <a:ln w="12700" cap="rnd">
            <a:solidFill>
              <a:srgbClr val="83BE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48DF4F-1CBA-276C-EB05-DF3AF43C7576}"/>
              </a:ext>
            </a:extLst>
          </p:cNvPr>
          <p:cNvCxnSpPr>
            <a:cxnSpLocks/>
          </p:cNvCxnSpPr>
          <p:nvPr/>
        </p:nvCxnSpPr>
        <p:spPr>
          <a:xfrm>
            <a:off x="3326729" y="2441054"/>
            <a:ext cx="822847" cy="0"/>
          </a:xfrm>
          <a:prstGeom prst="line">
            <a:avLst/>
          </a:prstGeom>
          <a:ln w="12700" cap="rnd">
            <a:solidFill>
              <a:srgbClr val="83BE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C3BEED-A2EC-B100-5053-301E372DD3CB}"/>
              </a:ext>
            </a:extLst>
          </p:cNvPr>
          <p:cNvCxnSpPr>
            <a:cxnSpLocks/>
          </p:cNvCxnSpPr>
          <p:nvPr/>
        </p:nvCxnSpPr>
        <p:spPr>
          <a:xfrm>
            <a:off x="1252396" y="2441054"/>
            <a:ext cx="822847" cy="0"/>
          </a:xfrm>
          <a:prstGeom prst="line">
            <a:avLst/>
          </a:prstGeom>
          <a:ln w="12700" cap="rnd">
            <a:solidFill>
              <a:srgbClr val="83BE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4DE8305-A3CB-99C7-F348-4BB18E3E1538}"/>
              </a:ext>
            </a:extLst>
          </p:cNvPr>
          <p:cNvSpPr/>
          <p:nvPr/>
        </p:nvSpPr>
        <p:spPr>
          <a:xfrm>
            <a:off x="1151657" y="3363838"/>
            <a:ext cx="5046011" cy="864096"/>
          </a:xfrm>
          <a:prstGeom prst="round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5E2B1338-0E05-94E2-B621-45E7AB714D44}"/>
              </a:ext>
            </a:extLst>
          </p:cNvPr>
          <p:cNvSpPr/>
          <p:nvPr/>
        </p:nvSpPr>
        <p:spPr>
          <a:xfrm>
            <a:off x="4932041" y="3723878"/>
            <a:ext cx="715544" cy="144016"/>
          </a:xfrm>
          <a:prstGeom prst="roundRect">
            <a:avLst/>
          </a:prstGeom>
          <a:solidFill>
            <a:srgbClr val="89B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F20BE61E-D95B-04F6-5420-BA1BDAA9E56D}"/>
              </a:ext>
            </a:extLst>
          </p:cNvPr>
          <p:cNvSpPr/>
          <p:nvPr/>
        </p:nvSpPr>
        <p:spPr>
          <a:xfrm>
            <a:off x="4932039" y="3694961"/>
            <a:ext cx="648073" cy="144016"/>
          </a:xfrm>
          <a:prstGeom prst="roundRect">
            <a:avLst/>
          </a:prstGeom>
          <a:solidFill>
            <a:srgbClr val="89B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2841352-B092-A6C5-C720-412243E47A88}"/>
              </a:ext>
            </a:extLst>
          </p:cNvPr>
          <p:cNvSpPr/>
          <p:nvPr/>
        </p:nvSpPr>
        <p:spPr>
          <a:xfrm>
            <a:off x="4912215" y="3750111"/>
            <a:ext cx="761329" cy="144016"/>
          </a:xfrm>
          <a:prstGeom prst="roundRect">
            <a:avLst/>
          </a:prstGeom>
          <a:solidFill>
            <a:srgbClr val="89B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B7F7C06A-C53A-E3B3-254F-D5F71CA6A77E}"/>
              </a:ext>
            </a:extLst>
          </p:cNvPr>
          <p:cNvSpPr txBox="1"/>
          <p:nvPr/>
        </p:nvSpPr>
        <p:spPr>
          <a:xfrm>
            <a:off x="4932039" y="3632125"/>
            <a:ext cx="1332111" cy="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ar-A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تعلم؟</a:t>
            </a:r>
            <a:endParaRPr lang="en-IL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87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BCA05-BDBA-16B9-61B7-F2628A04C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כותרת 1">
            <a:extLst>
              <a:ext uri="{FF2B5EF4-FFF2-40B4-BE49-F238E27FC236}">
                <a16:creationId xmlns:a16="http://schemas.microsoft.com/office/drawing/2014/main" id="{B8CEC935-E970-B7CE-A4B4-1BB912F9CEF9}"/>
              </a:ext>
            </a:extLst>
          </p:cNvPr>
          <p:cNvSpPr txBox="1">
            <a:spLocks/>
          </p:cNvSpPr>
          <p:nvPr/>
        </p:nvSpPr>
        <p:spPr bwMode="auto">
          <a:xfrm>
            <a:off x="4572000" y="352790"/>
            <a:ext cx="4158481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الحلول: إعادة الاستخدام</a:t>
            </a:r>
            <a:endParaRPr lang="he-IL" altLang="en-US" sz="30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DA770C24-71C1-DE1B-FB40-C1F1F460B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091" y="3696393"/>
            <a:ext cx="8338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ar-AE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تصحيح</a:t>
            </a:r>
            <a:endParaRPr lang="he-IL" alt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C5FE110-2861-4436-1322-548AAC3A54B1}"/>
              </a:ext>
            </a:extLst>
          </p:cNvPr>
          <p:cNvSpPr txBox="1"/>
          <p:nvPr/>
        </p:nvSpPr>
        <p:spPr>
          <a:xfrm>
            <a:off x="5155234" y="1851670"/>
            <a:ext cx="367526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alt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إعادة الاستخدام</a:t>
            </a:r>
            <a:br>
              <a:rPr lang="en-US" altLang="en-US" sz="17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عبارة عن إجراء يسمح لنا</a:t>
            </a:r>
          </a:p>
          <a:p>
            <a:pPr algn="r"/>
            <a:r>
              <a:rPr lang="ar-AE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استخدام نفس المنتج مرة أخرى</a:t>
            </a:r>
          </a:p>
          <a:p>
            <a:pPr algn="r"/>
            <a:r>
              <a:rPr lang="ar-AE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لنفس الغرض أو لغرض آخر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2A9CD0C-FD7F-0CD7-CEAB-87D26397D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491" y="3696393"/>
            <a:ext cx="23519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ar-AE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الإبداع في إعادة الاستخدام</a:t>
            </a:r>
            <a:endParaRPr lang="he-IL" alt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4E8FCC36-3A17-AA89-58FC-9CB5EB9D8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8" y="1321976"/>
            <a:ext cx="2267315" cy="2275106"/>
          </a:xfrm>
          <a:prstGeom prst="ellipse">
            <a:avLst/>
          </a:prstGeom>
        </p:spPr>
      </p:pic>
      <p:pic>
        <p:nvPicPr>
          <p:cNvPr id="7" name="תמונה 7">
            <a:extLst>
              <a:ext uri="{FF2B5EF4-FFF2-40B4-BE49-F238E27FC236}">
                <a16:creationId xmlns:a16="http://schemas.microsoft.com/office/drawing/2014/main" id="{9E634807-6D66-BB85-36FD-3DB704E9E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r="16722"/>
          <a:stretch/>
        </p:blipFill>
        <p:spPr>
          <a:xfrm>
            <a:off x="3346376" y="1321976"/>
            <a:ext cx="2267315" cy="2275106"/>
          </a:xfrm>
          <a:prstGeom prst="ellipse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178732A-4DB9-E5D9-028F-3DFF8D4EFCA8}"/>
              </a:ext>
            </a:extLst>
          </p:cNvPr>
          <p:cNvSpPr/>
          <p:nvPr/>
        </p:nvSpPr>
        <p:spPr>
          <a:xfrm>
            <a:off x="5055217" y="724265"/>
            <a:ext cx="3675264" cy="47284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325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 descr="תמונה שמכילה טקסט, פרסום, קופסה, אוכל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A4020C73-FA64-5CD8-B102-35278AAAC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900" y="2569630"/>
            <a:ext cx="1814957" cy="1877007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325F1F-A081-6F52-F7F1-6A1D4AAB9241}"/>
              </a:ext>
            </a:extLst>
          </p:cNvPr>
          <p:cNvCxnSpPr>
            <a:cxnSpLocks/>
          </p:cNvCxnSpPr>
          <p:nvPr/>
        </p:nvCxnSpPr>
        <p:spPr>
          <a:xfrm>
            <a:off x="5220072" y="3167638"/>
            <a:ext cx="1800200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12DF7A0-9AE1-756B-C698-594B4E6D35D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r="36983"/>
          <a:stretch/>
        </p:blipFill>
        <p:spPr>
          <a:xfrm>
            <a:off x="6860335" y="999065"/>
            <a:ext cx="1528089" cy="1528089"/>
          </a:xfrm>
          <a:prstGeom prst="ellipse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BB0281-2656-4BB4-2107-E03FE9F5C753}"/>
              </a:ext>
            </a:extLst>
          </p:cNvPr>
          <p:cNvCxnSpPr>
            <a:cxnSpLocks/>
          </p:cNvCxnSpPr>
          <p:nvPr/>
        </p:nvCxnSpPr>
        <p:spPr>
          <a:xfrm>
            <a:off x="5810007" y="2283718"/>
            <a:ext cx="1310401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metal barrel on a pallet&#10;&#10;Description automatically generated">
            <a:extLst>
              <a:ext uri="{FF2B5EF4-FFF2-40B4-BE49-F238E27FC236}">
                <a16:creationId xmlns:a16="http://schemas.microsoft.com/office/drawing/2014/main" id="{C0E42B97-40D9-3A7C-C726-89C0B96CD3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14074" b="10240"/>
          <a:stretch/>
        </p:blipFill>
        <p:spPr>
          <a:xfrm>
            <a:off x="1675760" y="843558"/>
            <a:ext cx="2110500" cy="1566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4D20E4-8034-B19A-E601-169BFFA08F07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11008" r="18682"/>
          <a:stretch/>
        </p:blipFill>
        <p:spPr>
          <a:xfrm>
            <a:off x="1926092" y="2678197"/>
            <a:ext cx="1608623" cy="1608623"/>
          </a:xfrm>
          <a:prstGeom prst="ellipse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5B03781-0141-251A-0A13-7312584B3171}"/>
              </a:ext>
            </a:extLst>
          </p:cNvPr>
          <p:cNvCxnSpPr>
            <a:cxnSpLocks/>
          </p:cNvCxnSpPr>
          <p:nvPr/>
        </p:nvCxnSpPr>
        <p:spPr>
          <a:xfrm flipH="1">
            <a:off x="3164353" y="2848812"/>
            <a:ext cx="1119615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2A66376-CEEF-871F-951D-8352B00151E5}"/>
              </a:ext>
            </a:extLst>
          </p:cNvPr>
          <p:cNvCxnSpPr>
            <a:cxnSpLocks/>
          </p:cNvCxnSpPr>
          <p:nvPr/>
        </p:nvCxnSpPr>
        <p:spPr>
          <a:xfrm flipH="1">
            <a:off x="3203848" y="1635646"/>
            <a:ext cx="1440160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CE9462C-8757-4AC7-5706-2E2E6961E96E}"/>
              </a:ext>
            </a:extLst>
          </p:cNvPr>
          <p:cNvSpPr/>
          <p:nvPr/>
        </p:nvSpPr>
        <p:spPr>
          <a:xfrm>
            <a:off x="3857311" y="1262606"/>
            <a:ext cx="2024704" cy="1990535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sp>
        <p:nvSpPr>
          <p:cNvPr id="25609" name="Rectangle 17">
            <a:extLst>
              <a:ext uri="{FF2B5EF4-FFF2-40B4-BE49-F238E27FC236}">
                <a16:creationId xmlns:a16="http://schemas.microsoft.com/office/drawing/2014/main" id="{C2EC6D29-C5FD-0940-80FA-92BE20D45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381" y="875110"/>
            <a:ext cx="401002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50" b="1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endParaRPr lang="en-US" altLang="en-US" sz="16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08AB23-0D6D-E845-B2EB-9D502BBDB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0924" y="1419622"/>
            <a:ext cx="14394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  <a:defRPr/>
            </a:pPr>
            <a:r>
              <a:rPr lang="ar-AE" altLang="en-US" sz="1200" dirty="0">
                <a:ea typeface="Calibri" panose="020F0502020204030204" pitchFamily="34" charset="0"/>
                <a:cs typeface="Calibri" panose="020F0502020204030204" pitchFamily="34" charset="0"/>
              </a:rPr>
              <a:t>جمع</a:t>
            </a:r>
          </a:p>
          <a:p>
            <a:pPr rtl="0">
              <a:spcBef>
                <a:spcPct val="0"/>
              </a:spcBef>
              <a:buFontTx/>
              <a:buNone/>
              <a:defRPr/>
            </a:pPr>
            <a:r>
              <a:rPr lang="ar-AE" altLang="en-US" sz="1200" dirty="0">
                <a:ea typeface="Calibri" panose="020F0502020204030204" pitchFamily="34" charset="0"/>
                <a:cs typeface="Calibri" panose="020F0502020204030204" pitchFamily="34" charset="0"/>
              </a:rPr>
              <a:t>النفايات كبيرة</a:t>
            </a:r>
          </a:p>
          <a:p>
            <a:pPr rtl="0">
              <a:spcBef>
                <a:spcPct val="0"/>
              </a:spcBef>
              <a:buFontTx/>
              <a:buNone/>
              <a:defRPr/>
            </a:pPr>
            <a:r>
              <a:rPr lang="ar-AE" altLang="en-US" sz="1200" dirty="0">
                <a:ea typeface="Calibri" panose="020F0502020204030204" pitchFamily="34" charset="0"/>
                <a:cs typeface="Calibri" panose="020F0502020204030204" pitchFamily="34" charset="0"/>
              </a:rPr>
              <a:t>من أرصفة</a:t>
            </a:r>
          </a:p>
          <a:p>
            <a:pPr rtl="0">
              <a:spcBef>
                <a:spcPct val="0"/>
              </a:spcBef>
              <a:buFontTx/>
              <a:buNone/>
              <a:defRPr/>
            </a:pPr>
            <a:r>
              <a:rPr lang="ar-AE" altLang="en-US" sz="1200" dirty="0">
                <a:ea typeface="Calibri" panose="020F0502020204030204" pitchFamily="34" charset="0"/>
                <a:cs typeface="Calibri" panose="020F0502020204030204" pitchFamily="34" charset="0"/>
              </a:rPr>
              <a:t>المنازل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D45E1D-5E30-B44D-93E3-B33B15521F39}"/>
              </a:ext>
            </a:extLst>
          </p:cNvPr>
          <p:cNvGrpSpPr/>
          <p:nvPr/>
        </p:nvGrpSpPr>
        <p:grpSpPr>
          <a:xfrm>
            <a:off x="4278679" y="3328684"/>
            <a:ext cx="2516526" cy="817260"/>
            <a:chOff x="3345156" y="3933895"/>
            <a:chExt cx="3355367" cy="809151"/>
          </a:xfrm>
        </p:grpSpPr>
        <p:sp>
          <p:nvSpPr>
            <p:cNvPr id="36" name="Rectangle 7">
              <a:extLst>
                <a:ext uri="{FF2B5EF4-FFF2-40B4-BE49-F238E27FC236}">
                  <a16:creationId xmlns:a16="http://schemas.microsoft.com/office/drawing/2014/main" id="{5B5B87EF-4624-493A-B9F3-AD19FA7D0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230" y="3933895"/>
              <a:ext cx="3156293" cy="335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ar-AE" alt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مركز تجميع – "</a:t>
              </a:r>
              <a:r>
                <a:rPr lang="ar-AE" altLang="en-US" sz="1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حشمليت</a:t>
              </a:r>
              <a:r>
                <a:rPr lang="ar-AE" alt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"</a:t>
              </a:r>
              <a:endPara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6DA12BB2-490B-484A-927E-10EAD1F90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156" y="4249395"/>
              <a:ext cx="3348315" cy="49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ar-AE" sz="1200" dirty="0">
                  <a:solidFill>
                    <a:srgbClr val="222222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مركز تجميع للنفايات الإلكترونية</a:t>
              </a:r>
            </a:p>
            <a:p>
              <a:pPr>
                <a:buFont typeface="Arial" panose="020B0604020202020204" pitchFamily="34" charset="0"/>
                <a:buNone/>
              </a:pPr>
              <a:r>
                <a:rPr lang="ar-AE" sz="1200" dirty="0">
                  <a:solidFill>
                    <a:srgbClr val="222222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الصغيرة والمتوسطة، مصابيح وبطاريات</a:t>
              </a:r>
            </a:p>
          </p:txBody>
        </p:sp>
      </p:grpSp>
      <p:sp>
        <p:nvSpPr>
          <p:cNvPr id="25" name="מלבן 24">
            <a:extLst>
              <a:ext uri="{FF2B5EF4-FFF2-40B4-BE49-F238E27FC236}">
                <a16:creationId xmlns:a16="http://schemas.microsoft.com/office/drawing/2014/main" id="{2F81973C-71DB-4797-8ED1-C4CD68C5441B}"/>
              </a:ext>
            </a:extLst>
          </p:cNvPr>
          <p:cNvSpPr/>
          <p:nvPr/>
        </p:nvSpPr>
        <p:spPr>
          <a:xfrm>
            <a:off x="1984631" y="4653995"/>
            <a:ext cx="56723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AE" alt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تظهر قائمة العناوين لمراكز ونقاط التجميع على صفحة السلطة على موقع "ماي"</a:t>
            </a:r>
            <a:r>
              <a:rPr lang="he-IL" alt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12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www.mai.org.il</a:t>
            </a:r>
            <a:endParaRPr lang="he-IL" altLang="en-US" sz="12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5F8040-521D-744C-9834-8B2C3BDCA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75" y="1421924"/>
            <a:ext cx="11596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ar-JO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نقطة تجميع</a:t>
            </a:r>
            <a:endParaRPr lang="en-IL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JO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لبطاريات ليثيوم</a:t>
            </a:r>
            <a:endParaRPr lang="en-US" alt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81B1FF63-ECF5-F0CF-3384-B78C70CC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03" y="2932591"/>
            <a:ext cx="1437588" cy="115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rtl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ar-JO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نقطة تجميع</a:t>
            </a:r>
            <a:endParaRPr lang="en-IL" sz="16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ar-JO" sz="12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تحتوي على حاوية للنفايات الإلكترونية</a:t>
            </a:r>
            <a:endParaRPr lang="en-IL" sz="12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ar-JO" sz="12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الصغيرة والمتوسطة وحاوية للبطاريات</a:t>
            </a:r>
            <a:endParaRPr lang="en-US" altLang="en-US" sz="12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E165830-B551-4349-1755-549501C9C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537" y="4420838"/>
            <a:ext cx="41314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ar-AE" altLang="en-US" sz="1200" dirty="0">
                <a:ea typeface="Calibri" panose="020F0502020204030204" pitchFamily="34" charset="0"/>
                <a:cs typeface="Calibri" panose="020F0502020204030204" pitchFamily="34" charset="0"/>
              </a:rPr>
              <a:t>إن إعادة النفايات الإلكترونية المنزلية هو واجب قانوني</a:t>
            </a:r>
            <a:endParaRPr lang="he-IL" altLang="en-US" sz="12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9">
            <a:extLst>
              <a:ext uri="{FF2B5EF4-FFF2-40B4-BE49-F238E27FC236}">
                <a16:creationId xmlns:a16="http://schemas.microsoft.com/office/drawing/2014/main" id="{321BCDBA-8FBC-C2E3-FCAB-BDCC4019C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2871" y="4475894"/>
            <a:ext cx="443572" cy="42837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DA93DE-90F4-FA2D-D759-1E14E17DF030}"/>
              </a:ext>
            </a:extLst>
          </p:cNvPr>
          <p:cNvSpPr txBox="1"/>
          <p:nvPr/>
        </p:nvSpPr>
        <p:spPr>
          <a:xfrm>
            <a:off x="3585730" y="222118"/>
            <a:ext cx="52702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إعادة تدوير النفايات الإلكترونية</a:t>
            </a:r>
            <a:endParaRPr lang="en-IL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244B521-0773-C6BE-73C2-780FFEFCD83E}"/>
              </a:ext>
            </a:extLst>
          </p:cNvPr>
          <p:cNvSpPr/>
          <p:nvPr/>
        </p:nvSpPr>
        <p:spPr>
          <a:xfrm>
            <a:off x="4278679" y="686012"/>
            <a:ext cx="4469762" cy="4571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6014F2-2C2E-A135-D272-CC36FCCE3FFA}"/>
              </a:ext>
            </a:extLst>
          </p:cNvPr>
          <p:cNvSpPr txBox="1"/>
          <p:nvPr/>
        </p:nvSpPr>
        <p:spPr>
          <a:xfrm>
            <a:off x="3801190" y="1843005"/>
            <a:ext cx="2110500" cy="882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ar-AE" altLang="en-US" sz="25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تسليم النفايات</a:t>
            </a:r>
          </a:p>
          <a:p>
            <a:pPr algn="ctr" rtl="1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ar-AE" altLang="en-US" sz="25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لإعادة تدويرها </a:t>
            </a:r>
          </a:p>
          <a:p>
            <a:pPr algn="ctr" rtl="1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ar-AE" altLang="en-US" sz="2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متاح بأربع طرق: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29A1BF-D4C1-74BA-12B9-88F260D7CD39}"/>
              </a:ext>
            </a:extLst>
          </p:cNvPr>
          <p:cNvSpPr/>
          <p:nvPr/>
        </p:nvSpPr>
        <p:spPr>
          <a:xfrm>
            <a:off x="8270314" y="2862042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BBADD50-B43B-0343-9C87-BE4947041228}"/>
              </a:ext>
            </a:extLst>
          </p:cNvPr>
          <p:cNvSpPr/>
          <p:nvPr/>
        </p:nvSpPr>
        <p:spPr>
          <a:xfrm>
            <a:off x="7553717" y="880955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0F26D6F-8156-B682-37FD-4E1B6BE99F4E}"/>
              </a:ext>
            </a:extLst>
          </p:cNvPr>
          <p:cNvSpPr/>
          <p:nvPr/>
        </p:nvSpPr>
        <p:spPr>
          <a:xfrm>
            <a:off x="3543692" y="871827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21CFDE1-0241-DB48-939C-E9C53C52FD17}"/>
              </a:ext>
            </a:extLst>
          </p:cNvPr>
          <p:cNvSpPr/>
          <p:nvPr/>
        </p:nvSpPr>
        <p:spPr>
          <a:xfrm>
            <a:off x="2612293" y="2551066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E8CAD85D-F8DA-694B-B05D-559F5EDBC299}"/>
              </a:ext>
            </a:extLst>
          </p:cNvPr>
          <p:cNvSpPr txBox="1">
            <a:spLocks/>
          </p:cNvSpPr>
          <p:nvPr/>
        </p:nvSpPr>
        <p:spPr bwMode="auto">
          <a:xfrm>
            <a:off x="2771800" y="316083"/>
            <a:ext cx="6113836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عملية إعادة تدوير النفايات الإلكترونية</a:t>
            </a:r>
            <a:endParaRPr lang="he-IL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4E8157-AD66-1AB3-C6DB-F5F4F3CD1B31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F91EC2C1-DFD3-EE49-AE74-68A2AAAAF999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0E253834-4CBB-B540-9E99-ED929B660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3746" y="1308890"/>
              <a:ext cx="707513" cy="9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en-US" altLang="en-US" sz="1500" b="1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altLang="en-US" sz="1500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تسليم النفايات</a:t>
              </a:r>
            </a:p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ar-AE" altLang="en-US" sz="1500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لإعادة تدويرها </a:t>
              </a:r>
            </a:p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endParaRPr lang="en-US" altLang="en-US" sz="15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E59473DB-2FF0-DE4E-ADF4-9F89620224A8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3F414377-ED0D-6EB2-F895-2521AC4A0716}"/>
              </a:ext>
            </a:extLst>
          </p:cNvPr>
          <p:cNvSpPr/>
          <p:nvPr/>
        </p:nvSpPr>
        <p:spPr>
          <a:xfrm>
            <a:off x="3491880" y="748993"/>
            <a:ext cx="5249740" cy="4571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mai">
      <a:dk1>
        <a:srgbClr val="000000"/>
      </a:dk1>
      <a:lt1>
        <a:srgbClr val="FFFFFF"/>
      </a:lt1>
      <a:dk2>
        <a:srgbClr val="1B8438"/>
      </a:dk2>
      <a:lt2>
        <a:srgbClr val="86BE4D"/>
      </a:lt2>
      <a:accent1>
        <a:srgbClr val="24ADEE"/>
      </a:accent1>
      <a:accent2>
        <a:srgbClr val="F09822"/>
      </a:accent2>
      <a:accent3>
        <a:srgbClr val="EF4552"/>
      </a:accent3>
      <a:accent4>
        <a:srgbClr val="88BC3F"/>
      </a:accent4>
      <a:accent5>
        <a:srgbClr val="69953F"/>
      </a:accent5>
      <a:accent6>
        <a:srgbClr val="8C8C8C"/>
      </a:accent6>
      <a:hlink>
        <a:srgbClr val="24ADEE"/>
      </a:hlink>
      <a:folHlink>
        <a:srgbClr val="1B8438"/>
      </a:folHlink>
    </a:clrScheme>
    <a:fontScheme name="התאמה אישית 1">
      <a:majorFont>
        <a:latin typeface="Calibri"/>
        <a:ea typeface=""/>
        <a:cs typeface="Heebo SemiBold"/>
      </a:majorFont>
      <a:minorFont>
        <a:latin typeface="Calibri"/>
        <a:ea typeface=""/>
        <a:cs typeface="Heeb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38377</TotalTime>
  <Words>524</Words>
  <Application>Microsoft Office PowerPoint</Application>
  <PresentationFormat>‫הצגה על המסך (16:9)</PresentationFormat>
  <Paragraphs>136</Paragraphs>
  <Slides>14</Slides>
  <Notes>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19" baseType="lpstr">
      <vt:lpstr>Arial</vt:lpstr>
      <vt:lpstr>Calibri</vt:lpstr>
      <vt:lpstr>El Messiri</vt:lpstr>
      <vt:lpstr>Heebo</vt:lpstr>
      <vt:lpstr>ערכת נושא Office</vt:lpstr>
      <vt:lpstr>מצגת של PowerPoint‏</vt:lpstr>
      <vt:lpstr>كل عملية إعادة تدوير تبدأ بقصة</vt:lpstr>
      <vt:lpstr>מצגת של PowerPoint‏</vt:lpstr>
      <vt:lpstr>מצגת של PowerPoint‏</vt:lpstr>
      <vt:lpstr>مشكلة النفايات الإلكترونية – مسار النفايات العادي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إنقاذ الكرة الأرضية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לוגו מאי :  חללית מ.א.י - מיחזור אלקטרוניקה ישראל חללית לשיגור - פסולת אלקטרונית למיחזור. [תמונת הדמיה של החללית מורכבת]</dc:title>
  <dc:creator>אברהם</dc:creator>
  <cp:lastModifiedBy>דפי פלוטקין</cp:lastModifiedBy>
  <cp:revision>281</cp:revision>
  <dcterms:created xsi:type="dcterms:W3CDTF">2018-04-22T08:21:18Z</dcterms:created>
  <dcterms:modified xsi:type="dcterms:W3CDTF">2025-10-27T08:45:54Z</dcterms:modified>
</cp:coreProperties>
</file>