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6" r:id="rId2"/>
    <p:sldId id="272" r:id="rId3"/>
    <p:sldId id="258" r:id="rId4"/>
    <p:sldId id="276" r:id="rId5"/>
    <p:sldId id="259" r:id="rId6"/>
    <p:sldId id="283" r:id="rId7"/>
    <p:sldId id="277" r:id="rId8"/>
    <p:sldId id="278" r:id="rId9"/>
    <p:sldId id="261" r:id="rId10"/>
    <p:sldId id="262" r:id="rId11"/>
    <p:sldId id="280" r:id="rId12"/>
    <p:sldId id="281" r:id="rId13"/>
    <p:sldId id="282" r:id="rId14"/>
    <p:sldId id="284" r:id="rId15"/>
    <p:sldId id="270" r:id="rId16"/>
  </p:sldIdLst>
  <p:sldSz cx="9144000" cy="5143500" type="screen16x9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החלפונים" initials="" lastIdx="0" clrIdx="0"/>
  <p:cmAuthor id="2" name="החלפונים" initials="ה" lastIdx="13" clrIdx="1">
    <p:extLst>
      <p:ext uri="{19B8F6BF-5375-455C-9EA6-DF929625EA0E}">
        <p15:presenceInfo xmlns:p15="http://schemas.microsoft.com/office/powerpoint/2012/main" userId="החלפונים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863C"/>
    <a:srgbClr val="83BE4D"/>
    <a:srgbClr val="F0444C"/>
    <a:srgbClr val="F19922"/>
    <a:srgbClr val="24AEEF"/>
    <a:srgbClr val="1A8539"/>
    <a:srgbClr val="689631"/>
    <a:srgbClr val="86B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93" autoAdjust="0"/>
    <p:restoredTop sz="94609"/>
  </p:normalViewPr>
  <p:slideViewPr>
    <p:cSldViewPr showGuides="1">
      <p:cViewPr varScale="1">
        <p:scale>
          <a:sx n="91" d="100"/>
          <a:sy n="91" d="100"/>
        </p:scale>
        <p:origin x="120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BB7CA7-368F-9943-852B-4B5EDC910F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64C64-2D3C-6843-BBC1-387D851558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1B550F44-A6E9-4640-B758-4725362C8405}" type="datetimeFigureOut">
              <a:rPr lang="he-IL"/>
              <a:pPr>
                <a:defRPr/>
              </a:pPr>
              <a:t>י"ח/חשון/תשפ"ו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1514D-C407-3C42-B155-BE3BB0AC83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4411C-F780-414E-A41D-B88A452F15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79E2622C-8CEE-C444-AB14-29E513E7E6B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BE19A5-0A3C-9249-8CD9-BF1CF89544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8F2FA-A092-FF44-9521-D4A534A7545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34C45027-C6EF-C94D-AAE3-58AE917FD88E}" type="datetimeFigureOut">
              <a:rPr lang="he-IL"/>
              <a:pPr>
                <a:defRPr/>
              </a:pPr>
              <a:t>י"ח/חשון/תשפ"ו</a:t>
            </a:fld>
            <a:endParaRPr lang="he-IL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0F718D1-AA43-3C41-A63B-B432A61947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06453C-B6A8-D348-B26C-8E37DE98C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329BB-2D3E-D54F-8023-E0A165CA10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4E24E-34E8-BE4E-B105-9737E91BD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C33A82A8-4B12-9E44-9FC4-67184473D575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61091BCD-9C7B-9640-93D2-E4AC0C4B73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B9938197-016D-5D42-A417-56DDB98D5A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7026A89C-0E14-AC4A-B13D-73608F141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F3C0B6-8910-4142-A1FA-1A7500258F03}" type="slidenum">
              <a:rPr lang="he-IL" altLang="en-US" smtClean="0"/>
              <a:pPr/>
              <a:t>1</a:t>
            </a:fld>
            <a:endParaRPr lang="he-IL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2AD4CC58-139A-0346-9E6A-784CB533BD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B3F30E76-6793-9845-A048-EA10B3C8A4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052D925E-8CA9-A946-B71F-EE7CEFEDF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499D68-4989-274C-8F4F-AEAA58282852}" type="slidenum">
              <a:rPr lang="he-IL" altLang="en-US" smtClean="0"/>
              <a:pPr/>
              <a:t>2</a:t>
            </a:fld>
            <a:endParaRPr lang="he-IL" altLang="en-US"/>
          </a:p>
        </p:txBody>
      </p:sp>
    </p:spTree>
    <p:extLst>
      <p:ext uri="{BB962C8B-B14F-4D97-AF65-F5344CB8AC3E}">
        <p14:creationId xmlns:p14="http://schemas.microsoft.com/office/powerpoint/2010/main" val="393538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A17DDE76-CAE3-D249-8AC3-831CD0FA9C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89923"/>
            <a:ext cx="9144000" cy="53578"/>
          </a:xfrm>
          <a:prstGeom prst="rect">
            <a:avLst/>
          </a:prstGeom>
          <a:solidFill>
            <a:srgbClr val="8ABE4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defRPr/>
            </a:pPr>
            <a:endParaRPr lang="en-US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60432" y="4729163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/>
              <a:pPr algn="ctr">
                <a:defRPr/>
              </a:pPr>
              <a:t>‹#›</a:t>
            </a:fld>
            <a:endParaRPr lang="en-US" sz="1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12C749-0956-64C6-6E00-EAF6632574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114" y="265816"/>
            <a:ext cx="3816350" cy="358775"/>
          </a:xfrm>
          <a:prstGeom prst="rect">
            <a:avLst/>
          </a:prstGeom>
        </p:spPr>
        <p:txBody>
          <a:bodyPr anchor="ctr"/>
          <a:lstStyle>
            <a:lvl1pPr marL="0" indent="0" algn="r" rtl="1">
              <a:buNone/>
              <a:defRPr sz="3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dirty="0"/>
              <a:t>כותרת ראשית</a:t>
            </a:r>
            <a:endParaRPr lang="en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3337D23-6A59-E3DC-D9ED-3E7F1C1E6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616" y="4436048"/>
            <a:ext cx="1011899" cy="522582"/>
          </a:xfrm>
          <a:prstGeom prst="rect">
            <a:avLst/>
          </a:prstGeom>
        </p:spPr>
      </p:pic>
      <p:pic>
        <p:nvPicPr>
          <p:cNvPr id="5" name="תמונה 4" descr="תמונה שמכילה גופן, גרפיקה, טקסט, לוגו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6F0C7749-268D-3FDD-7D89-6C46A5BBA4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" y="113663"/>
            <a:ext cx="827702" cy="7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A17DDE76-CAE3-D249-8AC3-831CD0FA9C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89923"/>
            <a:ext cx="9144000" cy="53578"/>
          </a:xfrm>
          <a:prstGeom prst="rect">
            <a:avLst/>
          </a:prstGeom>
          <a:solidFill>
            <a:srgbClr val="8ABE4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defRPr/>
            </a:pPr>
            <a:endParaRPr lang="en-US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354968-3285-0641-91B2-0B847B516FCF}"/>
              </a:ext>
            </a:extLst>
          </p:cNvPr>
          <p:cNvSpPr txBox="1">
            <a:spLocks/>
          </p:cNvSpPr>
          <p:nvPr userDrawn="1"/>
        </p:nvSpPr>
        <p:spPr>
          <a:xfrm>
            <a:off x="8460432" y="4729163"/>
            <a:ext cx="432049" cy="290513"/>
          </a:xfrm>
          <a:prstGeom prst="rect">
            <a:avLst/>
          </a:prstGeom>
        </p:spPr>
        <p:txBody>
          <a:bodyPr anchor="ctr"/>
          <a:lstStyle>
            <a:defPPr>
              <a:defRPr lang="he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2A6605F-4C7B-C847-96D3-EDFAAA590960}" type="slidenum">
              <a:rPr lang="en-US" sz="1200" smtClean="0"/>
              <a:pPr algn="ctr">
                <a:defRPr/>
              </a:pPr>
              <a:t>‹#›</a:t>
            </a:fld>
            <a:endParaRPr lang="en-US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1F2AAA-2A2C-49B8-12B4-9252761593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425331"/>
            <a:ext cx="973813" cy="59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78E092B-4003-54D1-9DED-4114E3D682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265816"/>
            <a:ext cx="3816350" cy="358775"/>
          </a:xfrm>
          <a:prstGeom prst="rect">
            <a:avLst/>
          </a:prstGeom>
        </p:spPr>
        <p:txBody>
          <a:bodyPr anchor="ctr"/>
          <a:lstStyle>
            <a:lvl1pPr marL="0" indent="0" algn="r" rtl="1">
              <a:buNone/>
              <a:defRPr sz="3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dirty="0"/>
              <a:t>כותרת ראשית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75617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11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orient="horz" pos="3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9A433D-20B2-A13E-2D7B-97FD990C22F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0A21D49-C13F-C13F-BA61-0FB86D7DC10C}"/>
              </a:ext>
            </a:extLst>
          </p:cNvPr>
          <p:cNvSpPr/>
          <p:nvPr userDrawn="1"/>
        </p:nvSpPr>
        <p:spPr>
          <a:xfrm>
            <a:off x="179512" y="159482"/>
            <a:ext cx="8784976" cy="4824536"/>
          </a:xfrm>
          <a:prstGeom prst="roundRect">
            <a:avLst>
              <a:gd name="adj" fmla="val 64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74952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6" r:id="rId3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nb2nanRVwj0&amp;t=6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VNWM1PIBv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Z-Wy7_UXFbA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ai.org.il/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Shape 17">
            <a:extLst>
              <a:ext uri="{FF2B5EF4-FFF2-40B4-BE49-F238E27FC236}">
                <a16:creationId xmlns:a16="http://schemas.microsoft.com/office/drawing/2014/main" id="{12F07BF8-4C97-9D47-80DE-35537E277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20022"/>
            <a:ext cx="9144000" cy="123478"/>
          </a:xfrm>
          <a:prstGeom prst="rect">
            <a:avLst/>
          </a:prstGeom>
          <a:solidFill>
            <a:srgbClr val="8ABE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ym typeface="Calibri" panose="020F0502020204030204" pitchFamily="34" charset="0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018D646A-4C8B-7DFB-530D-6A21B9DF0F0A}"/>
              </a:ext>
            </a:extLst>
          </p:cNvPr>
          <p:cNvSpPr txBox="1">
            <a:spLocks/>
          </p:cNvSpPr>
          <p:nvPr/>
        </p:nvSpPr>
        <p:spPr bwMode="auto">
          <a:xfrm>
            <a:off x="1403648" y="3737132"/>
            <a:ext cx="6552728" cy="85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he-IL" altLang="en-US" sz="2475" dirty="0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cs typeface="Heebo Medium" pitchFamily="2" charset="-79"/>
              </a:rPr>
              <a:t>מצגת הכנה לקראת יום שיא בנושא </a:t>
            </a:r>
            <a:br>
              <a:rPr lang="en-US" altLang="en-US" sz="2475" dirty="0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cs typeface="Heebo Medium" pitchFamily="2" charset="-79"/>
              </a:rPr>
            </a:br>
            <a:r>
              <a:rPr lang="he-IL" altLang="en-US" sz="3500" b="1" dirty="0" err="1">
                <a:solidFill>
                  <a:srgbClr val="83BE4D"/>
                </a:solidFill>
                <a:latin typeface="Heebo Medium" pitchFamily="2" charset="-79"/>
                <a:cs typeface="Heebo Medium" pitchFamily="2" charset="-79"/>
              </a:rPr>
              <a:t>מיחזור</a:t>
            </a:r>
            <a:r>
              <a:rPr lang="he-IL" altLang="en-US" sz="3500" b="1" dirty="0">
                <a:solidFill>
                  <a:srgbClr val="83BE4D"/>
                </a:solidFill>
                <a:latin typeface="Heebo Medium" pitchFamily="2" charset="-79"/>
                <a:cs typeface="Heebo Medium" pitchFamily="2" charset="-79"/>
              </a:rPr>
              <a:t> פסולת אלקטרונית וסוללות</a:t>
            </a:r>
          </a:p>
        </p:txBody>
      </p:sp>
      <p:pic>
        <p:nvPicPr>
          <p:cNvPr id="3" name="Picture 2" descr="A green circle with a white phone in it&#10;&#10;Description automatically generated">
            <a:extLst>
              <a:ext uri="{FF2B5EF4-FFF2-40B4-BE49-F238E27FC236}">
                <a16:creationId xmlns:a16="http://schemas.microsoft.com/office/drawing/2014/main" id="{94B2891D-92DD-1EDD-9F1B-F861BB507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6" y="506546"/>
            <a:ext cx="2089711" cy="48102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17A9E27-2F6E-DFD3-02C9-3AEB293C4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461" y="183598"/>
            <a:ext cx="1250677" cy="645896"/>
          </a:xfrm>
          <a:prstGeom prst="rect">
            <a:avLst/>
          </a:prstGeom>
        </p:spPr>
      </p:pic>
      <p:pic>
        <p:nvPicPr>
          <p:cNvPr id="5" name="תמונה 4" descr="תמונה שמכילה גופן, גרפיקה, טקסט, לוגו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6E85895A-2DE2-3F38-5535-4D58B476D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700731"/>
            <a:ext cx="3316068" cy="3036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E8CAD85D-F8DA-694B-B05D-559F5EDBC299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תהליך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פסולת אלקטרונית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E8157-AD66-1AB3-C6DB-F5F4F3CD1B31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91EC2C1-DFD3-EE49-AE74-68A2AAAAF999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0E253834-4CBB-B540-9E99-ED929B660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380389"/>
              <a:ext cx="707513" cy="76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275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מסירת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הפסולת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למיחזור</a:t>
              </a:r>
              <a:endParaRPr lang="en-US" altLang="en-US" sz="1275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E59473DB-2FF0-DE4E-ADF4-9F89620224A8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3F414377-ED0D-6EB2-F895-2521AC4A0716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CA383-D0AB-440C-13DB-AAE11F2B2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E3B4EF5F-63DB-513F-374D-2222F37A43DF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תהליך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פסולת אלקטרונית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E47CE8-DDA8-F121-8070-EFD95BE7A372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2B59DC0-5885-A32D-70A2-B366464CF0F2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A3F8E651-BE3C-94CA-5FA1-770A0AB6A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380389"/>
              <a:ext cx="707513" cy="76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275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מסירת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הפסולת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למיחזור</a:t>
              </a:r>
              <a:endParaRPr lang="en-US" altLang="en-US" sz="1275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87C32712-B912-A638-F1D0-BD6DFDF388B7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862C54-0D7A-14B1-7A92-A2ECD2774C5E}"/>
              </a:ext>
            </a:extLst>
          </p:cNvPr>
          <p:cNvGrpSpPr/>
          <p:nvPr/>
        </p:nvGrpSpPr>
        <p:grpSpPr>
          <a:xfrm>
            <a:off x="5415989" y="1082204"/>
            <a:ext cx="2007583" cy="1628189"/>
            <a:chOff x="5415989" y="1147027"/>
            <a:chExt cx="2007583" cy="1628189"/>
          </a:xfrm>
        </p:grpSpPr>
        <p:grpSp>
          <p:nvGrpSpPr>
            <p:cNvPr id="24" name="קבוצה 23">
              <a:extLst>
                <a:ext uri="{FF2B5EF4-FFF2-40B4-BE49-F238E27FC236}">
                  <a16:creationId xmlns:a16="http://schemas.microsoft.com/office/drawing/2014/main" id="{E6FDD8F9-93D8-965B-75C8-C338031B6992}"/>
                </a:ext>
              </a:extLst>
            </p:cNvPr>
            <p:cNvGrpSpPr/>
            <p:nvPr/>
          </p:nvGrpSpPr>
          <p:grpSpPr>
            <a:xfrm>
              <a:off x="5442372" y="1147027"/>
              <a:ext cx="1981200" cy="1628189"/>
              <a:chOff x="5174981" y="1360488"/>
              <a:chExt cx="2641600" cy="217091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D2BD2F4-2FEF-9FD2-252E-C50A96AAB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52EE82-2174-607E-2CB9-D413E4C10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981" y="3032126"/>
                <a:ext cx="2641600" cy="499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הפרוק והמיון</a:t>
                </a:r>
              </a:p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000" dirty="0">
                    <a:latin typeface="Heebo" pitchFamily="2" charset="-79"/>
                    <a:cs typeface="Heebo" pitchFamily="2" charset="-79"/>
                  </a:rPr>
                  <a:t>"מה שטוב לסביבה טוב גם לחברה"</a:t>
                </a:r>
                <a:endParaRPr lang="en-US" altLang="en-US" sz="10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3" name="Chevron 2">
              <a:extLst>
                <a:ext uri="{FF2B5EF4-FFF2-40B4-BE49-F238E27FC236}">
                  <a16:creationId xmlns:a16="http://schemas.microsoft.com/office/drawing/2014/main" id="{C2ECA0E8-C533-EDD4-DAD0-8BADDA9381E2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4B653448-677D-400E-F3AA-E092A5F9B987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9F0E39-AB83-A740-B4E1-633E196A59C8}"/>
              </a:ext>
            </a:extLst>
          </p:cNvPr>
          <p:cNvGrpSpPr/>
          <p:nvPr/>
        </p:nvGrpSpPr>
        <p:grpSpPr>
          <a:xfrm>
            <a:off x="1694709" y="3188871"/>
            <a:ext cx="5524790" cy="1131570"/>
            <a:chOff x="1694709" y="3188871"/>
            <a:chExt cx="5524790" cy="1131570"/>
          </a:xfrm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D3A6CC5A-EA14-593C-4C9C-A1492FD4A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709" y="3515921"/>
              <a:ext cx="413146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he-IL" sz="1300" dirty="0" err="1">
                  <a:cs typeface="Calibri" panose="020F0502020204030204" pitchFamily="34" charset="0"/>
                </a:rPr>
                <a:t>מ.א.י</a:t>
              </a:r>
              <a:r>
                <a:rPr lang="he-IL" sz="1300" dirty="0">
                  <a:cs typeface="Calibri" panose="020F0502020204030204" pitchFamily="34" charset="0"/>
                </a:rPr>
                <a:t> פועלת למען הקהילה וגישור פערים חברתיים </a:t>
              </a:r>
              <a:br>
                <a:rPr lang="en-US" sz="1300" dirty="0">
                  <a:cs typeface="Calibri" panose="020F0502020204030204" pitchFamily="34" charset="0"/>
                </a:rPr>
              </a:br>
              <a:r>
                <a:rPr lang="he-IL" sz="1300" dirty="0">
                  <a:cs typeface="Calibri" panose="020F0502020204030204" pitchFamily="34" charset="0"/>
                </a:rPr>
                <a:t>ונותנת עדיפות למרכזי מיון המעסיקים עובדים בעלי צרכים מיוחדים.</a:t>
              </a:r>
              <a:endParaRPr lang="he-IL" altLang="en-US" sz="1300" dirty="0">
                <a:cs typeface="Calibri" panose="020F050202020403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8B62135-5773-68EB-1753-8554EEFBD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20289" y="3188871"/>
              <a:ext cx="1299210" cy="1131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78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C54F2-8F07-868D-583F-6C421866D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92A9C4F4-36BB-7CA9-E1D3-EC3FAB216E7C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תהליך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פסולת אלקטרונית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3A7187-BC1E-8EFB-4C9B-264456930410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C071CFA-6834-9BFB-EF50-11ECE52F462E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81E57242-23BC-97EE-1375-AE9B49CA5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380389"/>
              <a:ext cx="707513" cy="76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275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מסירת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הפסולת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למיחזור</a:t>
              </a:r>
              <a:endParaRPr lang="en-US" altLang="en-US" sz="1275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6DF597E6-0F1F-F172-E564-4941CAF8F1AD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pic>
        <p:nvPicPr>
          <p:cNvPr id="36" name="תמונה 35">
            <a:hlinkClick r:id="rId2"/>
            <a:extLst>
              <a:ext uri="{FF2B5EF4-FFF2-40B4-BE49-F238E27FC236}">
                <a16:creationId xmlns:a16="http://schemas.microsoft.com/office/drawing/2014/main" id="{D156BB04-3EBF-A3BD-CF10-A60433F7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769" y="2780247"/>
            <a:ext cx="3531415" cy="21342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9E0AE48-0F5F-CFC5-446E-45C5B79191EB}"/>
              </a:ext>
            </a:extLst>
          </p:cNvPr>
          <p:cNvGrpSpPr/>
          <p:nvPr/>
        </p:nvGrpSpPr>
        <p:grpSpPr>
          <a:xfrm>
            <a:off x="5415989" y="1082204"/>
            <a:ext cx="2007583" cy="1628189"/>
            <a:chOff x="5415989" y="1147027"/>
            <a:chExt cx="2007583" cy="1628189"/>
          </a:xfrm>
        </p:grpSpPr>
        <p:grpSp>
          <p:nvGrpSpPr>
            <p:cNvPr id="24" name="קבוצה 23">
              <a:extLst>
                <a:ext uri="{FF2B5EF4-FFF2-40B4-BE49-F238E27FC236}">
                  <a16:creationId xmlns:a16="http://schemas.microsoft.com/office/drawing/2014/main" id="{243C6293-F1AF-E30A-53CA-7E194BA1A466}"/>
                </a:ext>
              </a:extLst>
            </p:cNvPr>
            <p:cNvGrpSpPr/>
            <p:nvPr/>
          </p:nvGrpSpPr>
          <p:grpSpPr>
            <a:xfrm>
              <a:off x="5442372" y="1147027"/>
              <a:ext cx="1981200" cy="1628189"/>
              <a:chOff x="5174981" y="1360488"/>
              <a:chExt cx="2641600" cy="217091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9DDD92B-CC2C-9650-D280-1051A92C64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18E9541-1134-9E28-66EC-0BEFAC63F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981" y="3032126"/>
                <a:ext cx="2641600" cy="499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הפרוק והמיון</a:t>
                </a:r>
              </a:p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000" dirty="0">
                    <a:latin typeface="Heebo" pitchFamily="2" charset="-79"/>
                    <a:cs typeface="Heebo" pitchFamily="2" charset="-79"/>
                  </a:rPr>
                  <a:t>"מה שטוב לסביבה טוב גם לחברה"</a:t>
                </a:r>
                <a:endParaRPr lang="en-US" altLang="en-US" sz="10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3" name="Chevron 2">
              <a:extLst>
                <a:ext uri="{FF2B5EF4-FFF2-40B4-BE49-F238E27FC236}">
                  <a16:creationId xmlns:a16="http://schemas.microsoft.com/office/drawing/2014/main" id="{78762E82-469A-85A8-E0EB-94F6E31F1870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9AA8F-6171-45D8-06CF-A01751676E45}"/>
              </a:ext>
            </a:extLst>
          </p:cNvPr>
          <p:cNvGrpSpPr/>
          <p:nvPr/>
        </p:nvGrpSpPr>
        <p:grpSpPr>
          <a:xfrm>
            <a:off x="3095725" y="1086965"/>
            <a:ext cx="2172971" cy="1635986"/>
            <a:chOff x="3095725" y="1151788"/>
            <a:chExt cx="2172971" cy="1635986"/>
          </a:xfrm>
        </p:grpSpPr>
        <p:grpSp>
          <p:nvGrpSpPr>
            <p:cNvPr id="35" name="קבוצה 34">
              <a:extLst>
                <a:ext uri="{FF2B5EF4-FFF2-40B4-BE49-F238E27FC236}">
                  <a16:creationId xmlns:a16="http://schemas.microsoft.com/office/drawing/2014/main" id="{0ECD1FE7-F9BF-0A66-8C9A-538C67A07700}"/>
                </a:ext>
              </a:extLst>
            </p:cNvPr>
            <p:cNvGrpSpPr/>
            <p:nvPr/>
          </p:nvGrpSpPr>
          <p:grpSpPr>
            <a:xfrm>
              <a:off x="3110092" y="1151788"/>
              <a:ext cx="2158604" cy="1635986"/>
              <a:chOff x="2460625" y="1366838"/>
              <a:chExt cx="2878138" cy="2181314"/>
            </a:xfrm>
          </p:grpSpPr>
          <p:pic>
            <p:nvPicPr>
              <p:cNvPr id="33" name="Picture 11">
                <a:extLst>
                  <a:ext uri="{FF2B5EF4-FFF2-40B4-BE49-F238E27FC236}">
                    <a16:creationId xmlns:a16="http://schemas.microsoft.com/office/drawing/2014/main" id="{D9017EA7-D11B-C4F5-CE66-9B0A0EF0E7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238" y="1366838"/>
                <a:ext cx="2339975" cy="1555750"/>
              </a:xfrm>
              <a:prstGeom prst="roundRect">
                <a:avLst>
                  <a:gd name="adj" fmla="val 1144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29">
                <a:extLst>
                  <a:ext uri="{FF2B5EF4-FFF2-40B4-BE49-F238E27FC236}">
                    <a16:creationId xmlns:a16="http://schemas.microsoft.com/office/drawing/2014/main" id="{70D1EFD9-F976-EE57-A609-30EB5E2F0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0625" y="2947988"/>
                <a:ext cx="2878138" cy="600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</a:t>
                </a:r>
                <a:r>
                  <a:rPr lang="he-IL" altLang="en-US" sz="1275" b="1" dirty="0" err="1">
                    <a:latin typeface="Heebo" pitchFamily="2" charset="-79"/>
                    <a:cs typeface="Heebo" pitchFamily="2" charset="-79"/>
                  </a:rPr>
                  <a:t>המיחזור</a:t>
                </a:r>
                <a:endParaRPr lang="he-IL" altLang="en-US" sz="1275" b="1" dirty="0">
                  <a:latin typeface="Heebo" pitchFamily="2" charset="-79"/>
                  <a:cs typeface="Heebo" pitchFamily="2" charset="-79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000" dirty="0">
                    <a:latin typeface="Heebo" pitchFamily="2" charset="-79"/>
                    <a:cs typeface="Heebo" pitchFamily="2" charset="-79"/>
                  </a:rPr>
                  <a:t>"ממחזרים על ארץ ישראל שומרים" </a:t>
                </a:r>
                <a:endParaRPr lang="en-US" altLang="en-US" sz="10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D023B9CD-545B-2B8A-22D7-C610D00F862A}"/>
                </a:ext>
              </a:extLst>
            </p:cNvPr>
            <p:cNvSpPr/>
            <p:nvPr/>
          </p:nvSpPr>
          <p:spPr>
            <a:xfrm rot="10800000">
              <a:off x="3095725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02825AE2-B5BC-21B3-58DF-EF938C9773F8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61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605E1-0E36-8639-D638-6D67A417F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מציין מיקום תוכן 2">
            <a:extLst>
              <a:ext uri="{FF2B5EF4-FFF2-40B4-BE49-F238E27FC236}">
                <a16:creationId xmlns:a16="http://schemas.microsoft.com/office/drawing/2014/main" id="{5DF53CC7-1D5C-4C00-4CC6-B7BFC42587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1287" y="2299827"/>
            <a:ext cx="1776413" cy="35877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he-IL" altLang="en-US" sz="1275" b="1" dirty="0">
                <a:latin typeface="Heebo" pitchFamily="2" charset="-79"/>
                <a:cs typeface="Heebo" pitchFamily="2" charset="-79"/>
              </a:rPr>
              <a:t>ייצור מוצרים חדשים </a:t>
            </a:r>
            <a:br>
              <a:rPr lang="en-US" altLang="en-US" sz="1275" b="1" dirty="0">
                <a:latin typeface="Heebo" pitchFamily="2" charset="-79"/>
                <a:cs typeface="Heebo" pitchFamily="2" charset="-79"/>
              </a:rPr>
            </a:br>
            <a:r>
              <a:rPr lang="he-IL" altLang="en-US" sz="1000" dirty="0">
                <a:latin typeface="Heebo" pitchFamily="2" charset="-79"/>
                <a:cs typeface="Heebo" pitchFamily="2" charset="-79"/>
              </a:rPr>
              <a:t>מחומרי הגלם הממוחזרים</a:t>
            </a:r>
            <a:endParaRPr lang="en-US" altLang="en-US" sz="10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7B07E9F1-8F48-AA95-B132-24B1BF6DD18F}"/>
              </a:ext>
            </a:extLst>
          </p:cNvPr>
          <p:cNvSpPr txBox="1">
            <a:spLocks/>
          </p:cNvSpPr>
          <p:nvPr/>
        </p:nvSpPr>
        <p:spPr bwMode="auto">
          <a:xfrm>
            <a:off x="3995936" y="316083"/>
            <a:ext cx="48897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תהליך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פסולת אלקטרונית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C47912-AEED-5226-DE32-EF9844B9C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296" y="1083392"/>
            <a:ext cx="1776413" cy="1152525"/>
          </a:xfrm>
          <a:prstGeom prst="roundRect">
            <a:avLst>
              <a:gd name="adj" fmla="val 1336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2D5C66-7523-F80E-84FA-12D565D6FD3C}"/>
              </a:ext>
            </a:extLst>
          </p:cNvPr>
          <p:cNvGrpSpPr/>
          <p:nvPr/>
        </p:nvGrpSpPr>
        <p:grpSpPr>
          <a:xfrm>
            <a:off x="7530943" y="1089440"/>
            <a:ext cx="1290158" cy="1184672"/>
            <a:chOff x="7595478" y="1124405"/>
            <a:chExt cx="1146142" cy="118467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4F693AF-28D3-9C09-B31D-059A53D02536}"/>
                </a:ext>
              </a:extLst>
            </p:cNvPr>
            <p:cNvSpPr/>
            <p:nvPr/>
          </p:nvSpPr>
          <p:spPr>
            <a:xfrm>
              <a:off x="7968943" y="1124405"/>
              <a:ext cx="772677" cy="1184672"/>
            </a:xfrm>
            <a:prstGeom prst="roundRect">
              <a:avLst/>
            </a:prstGeom>
            <a:solidFill>
              <a:srgbClr val="8AB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AE76A028-0259-5991-2EA3-9FA48328B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943" y="1380389"/>
              <a:ext cx="707513" cy="76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lnSpc>
                  <a:spcPts val="1275"/>
                </a:lnSpc>
                <a:spcBef>
                  <a:spcPct val="0"/>
                </a:spcBef>
                <a:buNone/>
              </a:pPr>
              <a:r>
                <a:rPr lang="en-US" altLang="en-US" sz="1275" b="1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מסירת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הפסולת</a:t>
              </a:r>
              <a:r>
                <a:rPr lang="en-US" altLang="en-US" sz="1275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 </a:t>
              </a:r>
              <a:r>
                <a:rPr lang="en-US" altLang="en-US" sz="1275" dirty="0" err="1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למיחזור</a:t>
              </a:r>
              <a:endParaRPr lang="en-US" altLang="en-US" sz="1275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4A062071-C0A4-E087-19DA-0952EEAF0BAA}"/>
                </a:ext>
              </a:extLst>
            </p:cNvPr>
            <p:cNvSpPr/>
            <p:nvPr/>
          </p:nvSpPr>
          <p:spPr>
            <a:xfrm rot="10800000">
              <a:off x="7595478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21AFFD-21D9-675C-F5F5-6911042A89C8}"/>
              </a:ext>
            </a:extLst>
          </p:cNvPr>
          <p:cNvGrpSpPr/>
          <p:nvPr/>
        </p:nvGrpSpPr>
        <p:grpSpPr>
          <a:xfrm>
            <a:off x="5415989" y="1082204"/>
            <a:ext cx="2007583" cy="1628189"/>
            <a:chOff x="5415989" y="1147027"/>
            <a:chExt cx="2007583" cy="1628189"/>
          </a:xfrm>
        </p:grpSpPr>
        <p:grpSp>
          <p:nvGrpSpPr>
            <p:cNvPr id="24" name="קבוצה 23">
              <a:extLst>
                <a:ext uri="{FF2B5EF4-FFF2-40B4-BE49-F238E27FC236}">
                  <a16:creationId xmlns:a16="http://schemas.microsoft.com/office/drawing/2014/main" id="{29E65F15-9E47-E5C0-7277-574ED6456656}"/>
                </a:ext>
              </a:extLst>
            </p:cNvPr>
            <p:cNvGrpSpPr/>
            <p:nvPr/>
          </p:nvGrpSpPr>
          <p:grpSpPr>
            <a:xfrm>
              <a:off x="5442372" y="1147027"/>
              <a:ext cx="1981200" cy="1628189"/>
              <a:chOff x="5174981" y="1360488"/>
              <a:chExt cx="2641600" cy="217091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4F07E7F-4DCB-13F4-7ACD-89267B7B8B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32" y="1360488"/>
                <a:ext cx="2079625" cy="1560512"/>
              </a:xfrm>
              <a:prstGeom prst="roundRect">
                <a:avLst>
                  <a:gd name="adj" fmla="val 1015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46E344F-1680-6F21-F7D4-90D453F76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981" y="3032126"/>
                <a:ext cx="2641600" cy="499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הפרוק והמיון</a:t>
                </a:r>
              </a:p>
              <a:p>
                <a:pPr eaLnBrk="1" hangingPunct="1">
                  <a:lnSpc>
                    <a:spcPts val="1050"/>
                  </a:lnSpc>
                  <a:spcBef>
                    <a:spcPct val="0"/>
                  </a:spcBef>
                  <a:buNone/>
                </a:pPr>
                <a:r>
                  <a:rPr lang="he-IL" altLang="en-US" sz="1000" dirty="0">
                    <a:latin typeface="Heebo" pitchFamily="2" charset="-79"/>
                    <a:cs typeface="Heebo" pitchFamily="2" charset="-79"/>
                  </a:rPr>
                  <a:t>"מה שטוב לסביבה טוב גם לחברה"</a:t>
                </a:r>
                <a:endParaRPr lang="en-US" altLang="en-US" sz="10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3" name="Chevron 2">
              <a:extLst>
                <a:ext uri="{FF2B5EF4-FFF2-40B4-BE49-F238E27FC236}">
                  <a16:creationId xmlns:a16="http://schemas.microsoft.com/office/drawing/2014/main" id="{7C6591CA-F276-E8B9-822A-2513E7547566}"/>
                </a:ext>
              </a:extLst>
            </p:cNvPr>
            <p:cNvSpPr/>
            <p:nvPr/>
          </p:nvSpPr>
          <p:spPr>
            <a:xfrm rot="10800000">
              <a:off x="5415989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718465-7BCA-7B83-2FAC-A5C794EAD591}"/>
              </a:ext>
            </a:extLst>
          </p:cNvPr>
          <p:cNvGrpSpPr/>
          <p:nvPr/>
        </p:nvGrpSpPr>
        <p:grpSpPr>
          <a:xfrm>
            <a:off x="3095725" y="1086965"/>
            <a:ext cx="2172971" cy="1635986"/>
            <a:chOff x="3095725" y="1151788"/>
            <a:chExt cx="2172971" cy="1635986"/>
          </a:xfrm>
        </p:grpSpPr>
        <p:grpSp>
          <p:nvGrpSpPr>
            <p:cNvPr id="35" name="קבוצה 34">
              <a:extLst>
                <a:ext uri="{FF2B5EF4-FFF2-40B4-BE49-F238E27FC236}">
                  <a16:creationId xmlns:a16="http://schemas.microsoft.com/office/drawing/2014/main" id="{B1C6E8BC-9A21-CB29-0A34-9E557773F2DF}"/>
                </a:ext>
              </a:extLst>
            </p:cNvPr>
            <p:cNvGrpSpPr/>
            <p:nvPr/>
          </p:nvGrpSpPr>
          <p:grpSpPr>
            <a:xfrm>
              <a:off x="3110092" y="1151788"/>
              <a:ext cx="2158604" cy="1635986"/>
              <a:chOff x="2460625" y="1366838"/>
              <a:chExt cx="2878138" cy="2181314"/>
            </a:xfrm>
          </p:grpSpPr>
          <p:pic>
            <p:nvPicPr>
              <p:cNvPr id="33" name="Picture 11">
                <a:extLst>
                  <a:ext uri="{FF2B5EF4-FFF2-40B4-BE49-F238E27FC236}">
                    <a16:creationId xmlns:a16="http://schemas.microsoft.com/office/drawing/2014/main" id="{9166FC49-59F0-0D12-84B2-D9B5473A37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238" y="1366838"/>
                <a:ext cx="2339975" cy="1555750"/>
              </a:xfrm>
              <a:prstGeom prst="roundRect">
                <a:avLst>
                  <a:gd name="adj" fmla="val 1144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29">
                <a:extLst>
                  <a:ext uri="{FF2B5EF4-FFF2-40B4-BE49-F238E27FC236}">
                    <a16:creationId xmlns:a16="http://schemas.microsoft.com/office/drawing/2014/main" id="{E9C989D0-2444-9E7E-4310-717CB601C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0625" y="2947988"/>
                <a:ext cx="2878138" cy="600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275" b="1" dirty="0">
                    <a:latin typeface="Heebo" pitchFamily="2" charset="-79"/>
                    <a:cs typeface="Heebo" pitchFamily="2" charset="-79"/>
                  </a:rPr>
                  <a:t>מפעלי </a:t>
                </a:r>
                <a:r>
                  <a:rPr lang="he-IL" altLang="en-US" sz="1275" b="1" dirty="0" err="1">
                    <a:latin typeface="Heebo" pitchFamily="2" charset="-79"/>
                    <a:cs typeface="Heebo" pitchFamily="2" charset="-79"/>
                  </a:rPr>
                  <a:t>המיחזור</a:t>
                </a:r>
                <a:endParaRPr lang="he-IL" altLang="en-US" sz="1275" b="1" dirty="0">
                  <a:latin typeface="Heebo" pitchFamily="2" charset="-79"/>
                  <a:cs typeface="Heebo" pitchFamily="2" charset="-79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e-IL" altLang="en-US" sz="1000" dirty="0">
                    <a:latin typeface="Heebo" pitchFamily="2" charset="-79"/>
                    <a:cs typeface="Heebo" pitchFamily="2" charset="-79"/>
                  </a:rPr>
                  <a:t>"ממחזרים על ארץ ישראל שומרים" </a:t>
                </a:r>
                <a:endParaRPr lang="en-US" altLang="en-US" sz="1000" dirty="0">
                  <a:latin typeface="Heebo" pitchFamily="2" charset="-79"/>
                  <a:cs typeface="Heebo" pitchFamily="2" charset="-79"/>
                </a:endParaRPr>
              </a:p>
            </p:txBody>
          </p:sp>
        </p:grpSp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6900427C-C79C-213D-0777-C42E763A7895}"/>
                </a:ext>
              </a:extLst>
            </p:cNvPr>
            <p:cNvSpPr/>
            <p:nvPr/>
          </p:nvSpPr>
          <p:spPr>
            <a:xfrm rot="10800000">
              <a:off x="3095725" y="1665661"/>
              <a:ext cx="128903" cy="110729"/>
            </a:xfrm>
            <a:prstGeom prst="chevron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chemeClr val="tx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CE06EFB6-4E67-0603-5E3A-782ED5C106E7}"/>
              </a:ext>
            </a:extLst>
          </p:cNvPr>
          <p:cNvSpPr/>
          <p:nvPr/>
        </p:nvSpPr>
        <p:spPr>
          <a:xfrm>
            <a:off x="3851920" y="699542"/>
            <a:ext cx="4889700" cy="951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16" name="Picture 15" descr="A number icons on a black background&#10;&#10;Description automatically generated">
            <a:extLst>
              <a:ext uri="{FF2B5EF4-FFF2-40B4-BE49-F238E27FC236}">
                <a16:creationId xmlns:a16="http://schemas.microsoft.com/office/drawing/2014/main" id="{5F183EF1-16ED-C85D-A341-217D0DD5A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28" y="2860282"/>
            <a:ext cx="6349743" cy="19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4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6B7C0-F827-36B7-4E30-A93D26A0C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E121867F-C95C-DDB7-28FF-1A06D96AC210}"/>
              </a:ext>
            </a:extLst>
          </p:cNvPr>
          <p:cNvSpPr txBox="1">
            <a:spLocks/>
          </p:cNvSpPr>
          <p:nvPr/>
        </p:nvSpPr>
        <p:spPr bwMode="auto">
          <a:xfrm>
            <a:off x="3171888" y="316083"/>
            <a:ext cx="5713748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מפעל המיחזור הנייד מגיע לבית הספר!</a:t>
            </a:r>
            <a:r>
              <a:rPr lang="en-US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e-IL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EF63305-896D-6764-C640-AABC2CC2819C}"/>
              </a:ext>
            </a:extLst>
          </p:cNvPr>
          <p:cNvSpPr/>
          <p:nvPr/>
        </p:nvSpPr>
        <p:spPr>
          <a:xfrm>
            <a:off x="3027872" y="719650"/>
            <a:ext cx="5713748" cy="75062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90494A9-E145-B8E5-8705-D399371E2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583" y="2046060"/>
            <a:ext cx="5495105" cy="292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r>
              <a:rPr lang="he-IL" altLang="en-US" sz="1400" b="1" dirty="0">
                <a:latin typeface="Heebo" pitchFamily="2" charset="-79"/>
                <a:cs typeface="Heebo" pitchFamily="2" charset="-79"/>
              </a:rPr>
              <a:t>מפעל </a:t>
            </a:r>
            <a:r>
              <a:rPr lang="he-IL" altLang="en-US" sz="1400" b="1" dirty="0" err="1">
                <a:latin typeface="Heebo" pitchFamily="2" charset="-79"/>
                <a:cs typeface="Heebo" pitchFamily="2" charset="-79"/>
              </a:rPr>
              <a:t>מיחזור</a:t>
            </a:r>
            <a:r>
              <a:rPr lang="he-IL" altLang="en-US" sz="1400" b="1" dirty="0">
                <a:latin typeface="Heebo" pitchFamily="2" charset="-79"/>
                <a:cs typeface="Heebo" pitchFamily="2" charset="-79"/>
              </a:rPr>
              <a:t> נייד ומיוחד לפסולת אלקטרונית מגיע לבית הספר שלנו! ביום ______________</a:t>
            </a:r>
          </a:p>
          <a:p>
            <a:pPr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endParaRPr lang="he-IL" altLang="en-US" sz="1400" b="1" dirty="0">
              <a:latin typeface="Heebo" pitchFamily="2" charset="-79"/>
              <a:cs typeface="Heebo" pitchFamily="2" charset="-79"/>
            </a:endParaRPr>
          </a:p>
          <a:p>
            <a:pPr eaLnBrk="1" hangingPunct="1">
              <a:lnSpc>
                <a:spcPts val="1660"/>
              </a:lnSpc>
              <a:spcBef>
                <a:spcPct val="0"/>
              </a:spcBef>
              <a:buFontTx/>
              <a:buNone/>
            </a:pPr>
            <a:r>
              <a:rPr lang="he-IL" altLang="en-US" sz="1400" b="1" dirty="0">
                <a:latin typeface="Heebo" pitchFamily="2" charset="-79"/>
                <a:cs typeface="Heebo" pitchFamily="2" charset="-79"/>
              </a:rPr>
              <a:t>במסגרת הפעילות :</a:t>
            </a:r>
          </a:p>
          <a:p>
            <a:pPr marL="285750" indent="-285750" eaLnBrk="1" hangingPunct="1">
              <a:lnSpc>
                <a:spcPts val="1660"/>
              </a:lnSpc>
              <a:spcBef>
                <a:spcPct val="0"/>
              </a:spcBef>
              <a:buFontTx/>
              <a:buChar char="-"/>
            </a:pPr>
            <a:r>
              <a:rPr lang="he-IL" altLang="en-US" sz="1400" b="1" dirty="0">
                <a:latin typeface="Heebo" pitchFamily="2" charset="-79"/>
                <a:cs typeface="Heebo" pitchFamily="2" charset="-79"/>
              </a:rPr>
              <a:t>נקבל סיור מיוחד במפעל המיחזור הנייד עם שחקן שטח, נשים שם את הפסולת האלקטרונית שהבאנו מהבית ונגלה איך מוצרי החשמל והאלקטרוניקה נראים בסוף תהליך המיחזור.</a:t>
            </a:r>
          </a:p>
          <a:p>
            <a:pPr marL="285750" indent="-285750" eaLnBrk="1" hangingPunct="1">
              <a:lnSpc>
                <a:spcPts val="1660"/>
              </a:lnSpc>
              <a:spcBef>
                <a:spcPct val="0"/>
              </a:spcBef>
              <a:buFontTx/>
              <a:buChar char="-"/>
            </a:pPr>
            <a:endParaRPr lang="he-IL" altLang="en-US" sz="1400" b="1" dirty="0">
              <a:latin typeface="Heebo" pitchFamily="2" charset="-79"/>
              <a:cs typeface="Heebo" pitchFamily="2" charset="-79"/>
            </a:endParaRPr>
          </a:p>
          <a:p>
            <a:pPr marL="285750" indent="-285750" eaLnBrk="1" hangingPunct="1">
              <a:lnSpc>
                <a:spcPts val="1660"/>
              </a:lnSpc>
              <a:spcBef>
                <a:spcPct val="0"/>
              </a:spcBef>
              <a:buFontTx/>
              <a:buChar char="-"/>
            </a:pPr>
            <a:r>
              <a:rPr lang="he-IL" altLang="en-US" sz="1400" b="1" dirty="0">
                <a:latin typeface="Heebo" pitchFamily="2" charset="-79"/>
                <a:cs typeface="Heebo" pitchFamily="2" charset="-79"/>
              </a:rPr>
              <a:t>נעשה סדנת "אקו </a:t>
            </a:r>
            <a:r>
              <a:rPr lang="he-IL" altLang="en-US" sz="1400" b="1" dirty="0" err="1">
                <a:latin typeface="Heebo" pitchFamily="2" charset="-79"/>
                <a:cs typeface="Heebo" pitchFamily="2" charset="-79"/>
              </a:rPr>
              <a:t>מיוזיק</a:t>
            </a:r>
            <a:r>
              <a:rPr lang="he-IL" altLang="en-US" sz="1400" b="1" dirty="0">
                <a:latin typeface="Heebo" pitchFamily="2" charset="-79"/>
                <a:cs typeface="Heebo" pitchFamily="2" charset="-79"/>
              </a:rPr>
              <a:t>" – תיפוף ונגינה על כלים שיוצרו מחומרים בשימוש חוזר</a:t>
            </a:r>
          </a:p>
          <a:p>
            <a:pPr marL="285750" indent="-285750" eaLnBrk="1" hangingPunct="1">
              <a:lnSpc>
                <a:spcPts val="1660"/>
              </a:lnSpc>
              <a:spcBef>
                <a:spcPct val="0"/>
              </a:spcBef>
              <a:buFontTx/>
              <a:buChar char="-"/>
            </a:pPr>
            <a:endParaRPr lang="he-IL" altLang="en-US" sz="1400" b="1" dirty="0">
              <a:latin typeface="Heebo" pitchFamily="2" charset="-79"/>
              <a:cs typeface="Heebo" pitchFamily="2" charset="-79"/>
            </a:endParaRPr>
          </a:p>
          <a:p>
            <a:pPr marL="285750" indent="-285750" eaLnBrk="1" hangingPunct="1">
              <a:lnSpc>
                <a:spcPts val="1660"/>
              </a:lnSpc>
              <a:spcBef>
                <a:spcPct val="0"/>
              </a:spcBef>
              <a:buFontTx/>
              <a:buChar char="-"/>
            </a:pPr>
            <a:r>
              <a:rPr lang="he-IL" altLang="en-US" sz="1400" b="1" dirty="0">
                <a:latin typeface="Heebo" pitchFamily="2" charset="-79"/>
                <a:cs typeface="Heebo" pitchFamily="2" charset="-79"/>
              </a:rPr>
              <a:t>נעבור בין 5 תחנות חווייתיות ומאתגרות על התוכן שנלמד במצגת.</a:t>
            </a:r>
          </a:p>
          <a:p>
            <a:pPr eaLnBrk="1" hangingPunct="1">
              <a:lnSpc>
                <a:spcPts val="1660"/>
              </a:lnSpc>
              <a:spcBef>
                <a:spcPct val="0"/>
              </a:spcBef>
              <a:buNone/>
            </a:pPr>
            <a:endParaRPr lang="en-US" altLang="en-US" sz="1400" b="1" dirty="0">
              <a:latin typeface="Heebo" pitchFamily="2" charset="-79"/>
              <a:cs typeface="Heebo" pitchFamily="2" charset="-79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F080D4-8BE0-B972-4B62-18D9F46D95BA}"/>
              </a:ext>
            </a:extLst>
          </p:cNvPr>
          <p:cNvGrpSpPr/>
          <p:nvPr/>
        </p:nvGrpSpPr>
        <p:grpSpPr>
          <a:xfrm>
            <a:off x="974502" y="3316535"/>
            <a:ext cx="2523082" cy="1229272"/>
            <a:chOff x="170493" y="2994300"/>
            <a:chExt cx="2523082" cy="1229272"/>
          </a:xfrm>
        </p:grpSpPr>
        <p:sp>
          <p:nvSpPr>
            <p:cNvPr id="2" name="Rectangle 15">
              <a:extLst>
                <a:ext uri="{FF2B5EF4-FFF2-40B4-BE49-F238E27FC236}">
                  <a16:creationId xmlns:a16="http://schemas.microsoft.com/office/drawing/2014/main" id="{BA2DCD74-4CB2-157A-5AC9-CD92A9B1D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493" y="3609172"/>
              <a:ext cx="252308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he-IL" altLang="en-US" sz="1300" dirty="0">
                  <a:latin typeface="Heebo" pitchFamily="2" charset="-79"/>
                  <a:cs typeface="Heebo" pitchFamily="2" charset="-79"/>
                </a:rPr>
                <a:t>לעבור שוב על תוכן המצגת בבית </a:t>
              </a:r>
            </a:p>
            <a:p>
              <a:pPr rtl="0" eaLnBrk="1" hangingPunct="1">
                <a:spcBef>
                  <a:spcPct val="0"/>
                </a:spcBef>
                <a:buFontTx/>
                <a:buNone/>
              </a:pPr>
              <a:r>
                <a:rPr lang="he-IL" altLang="en-US" sz="1300" dirty="0">
                  <a:latin typeface="Heebo" pitchFamily="2" charset="-79"/>
                  <a:cs typeface="Heebo" pitchFamily="2" charset="-79"/>
                </a:rPr>
                <a:t>ולשנן בכדי להצליח בפעילות!</a:t>
              </a:r>
              <a:endParaRPr lang="en-US" altLang="en-US" sz="130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998F530-F223-AC6A-D01A-95C4D73F71DB}"/>
                </a:ext>
              </a:extLst>
            </p:cNvPr>
            <p:cNvSpPr/>
            <p:nvPr/>
          </p:nvSpPr>
          <p:spPr>
            <a:xfrm>
              <a:off x="312381" y="3359476"/>
              <a:ext cx="2381193" cy="864096"/>
            </a:xfrm>
            <a:prstGeom prst="roundRect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7B69E30-4742-9864-A094-559C30F5B5E9}"/>
                </a:ext>
              </a:extLst>
            </p:cNvPr>
            <p:cNvGrpSpPr/>
            <p:nvPr/>
          </p:nvGrpSpPr>
          <p:grpSpPr>
            <a:xfrm>
              <a:off x="1194920" y="2994300"/>
              <a:ext cx="1378868" cy="631350"/>
              <a:chOff x="2337696" y="3484412"/>
              <a:chExt cx="1378868" cy="631350"/>
            </a:xfrm>
          </p:grpSpPr>
          <p:pic>
            <p:nvPicPr>
              <p:cNvPr id="6" name="Picture 5" descr="A green and black rectangle with a blue and white symbol&#10;&#10;Description automatically generated">
                <a:extLst>
                  <a:ext uri="{FF2B5EF4-FFF2-40B4-BE49-F238E27FC236}">
                    <a16:creationId xmlns:a16="http://schemas.microsoft.com/office/drawing/2014/main" id="{3B2FEEAE-EC1A-81AB-ED5A-3DB204CC7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696" y="3484412"/>
                <a:ext cx="1378868" cy="631350"/>
              </a:xfrm>
              <a:prstGeom prst="rect">
                <a:avLst/>
              </a:prstGeom>
            </p:spPr>
          </p:pic>
          <p:sp>
            <p:nvSpPr>
              <p:cNvPr id="9" name="Rectangle 15">
                <a:extLst>
                  <a:ext uri="{FF2B5EF4-FFF2-40B4-BE49-F238E27FC236}">
                    <a16:creationId xmlns:a16="http://schemas.microsoft.com/office/drawing/2014/main" id="{4DF9F78B-7ABE-A7B0-638A-D4DDB3017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784" y="3622247"/>
                <a:ext cx="6495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rtl="0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he-IL" altLang="en-US" sz="160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מומלץ</a:t>
                </a:r>
              </a:p>
            </p:txBody>
          </p:sp>
        </p:grpSp>
      </p:grpSp>
      <p:pic>
        <p:nvPicPr>
          <p:cNvPr id="5" name="תמונה 4" descr="תמונה שמכילה לבוש, בחוץ, אדם, פני אדם&#10;&#10;התיאור נוצר באופן אוטומטי">
            <a:extLst>
              <a:ext uri="{FF2B5EF4-FFF2-40B4-BE49-F238E27FC236}">
                <a16:creationId xmlns:a16="http://schemas.microsoft.com/office/drawing/2014/main" id="{4B472D5D-3218-FE5D-6DF4-60A9516EA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" y="1752362"/>
            <a:ext cx="2149835" cy="1433223"/>
          </a:xfrm>
          <a:prstGeom prst="rect">
            <a:avLst/>
          </a:prstGeom>
        </p:spPr>
      </p:pic>
      <p:pic>
        <p:nvPicPr>
          <p:cNvPr id="29" name="תמונה 28" descr="תמונה שמכילה טקסט, אדם, לבוש, פני אדם&#10;&#10;התיאור נוצר באופן אוטומטי">
            <a:extLst>
              <a:ext uri="{FF2B5EF4-FFF2-40B4-BE49-F238E27FC236}">
                <a16:creationId xmlns:a16="http://schemas.microsoft.com/office/drawing/2014/main" id="{9150B413-FDAA-0D21-51B7-CD111AF30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29" y="550069"/>
            <a:ext cx="1617368" cy="1077445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55873213-B907-F72C-874C-D70ACD35BC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775"/>
          <a:stretch/>
        </p:blipFill>
        <p:spPr>
          <a:xfrm>
            <a:off x="3393026" y="842709"/>
            <a:ext cx="5271472" cy="117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מציין מיקום תוכן 2">
            <a:extLst>
              <a:ext uri="{FF2B5EF4-FFF2-40B4-BE49-F238E27FC236}">
                <a16:creationId xmlns:a16="http://schemas.microsoft.com/office/drawing/2014/main" id="{B6F41688-876C-8946-A2C9-EA0453985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601" y="1832488"/>
            <a:ext cx="3457320" cy="35877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ts val="2200"/>
              </a:lnSpc>
              <a:spcBef>
                <a:spcPts val="0"/>
              </a:spcBef>
              <a:buNone/>
            </a:pPr>
            <a:r>
              <a:rPr lang="he-IL" altLang="he-IL" sz="2500" b="1" dirty="0">
                <a:solidFill>
                  <a:schemeClr val="bg2"/>
                </a:solidFill>
                <a:latin typeface="Heebo" pitchFamily="2" charset="-79"/>
                <a:cs typeface="Heebo" pitchFamily="2" charset="-79"/>
              </a:rPr>
              <a:t>אז מהיום קונים חכם </a:t>
            </a:r>
            <a:endParaRPr lang="en-US" altLang="he-IL" sz="2500" b="1" dirty="0">
              <a:solidFill>
                <a:schemeClr val="bg2"/>
              </a:solidFill>
              <a:latin typeface="Heebo" pitchFamily="2" charset="-79"/>
              <a:cs typeface="Heebo" pitchFamily="2" charset="-79"/>
            </a:endParaRPr>
          </a:p>
          <a:p>
            <a:pPr marL="0" indent="0" eaLnBrk="1" hangingPunct="1">
              <a:lnSpc>
                <a:spcPts val="2200"/>
              </a:lnSpc>
              <a:spcBef>
                <a:spcPts val="0"/>
              </a:spcBef>
              <a:buNone/>
            </a:pPr>
            <a:r>
              <a:rPr lang="he-IL" altLang="he-IL" sz="2500" b="1" dirty="0">
                <a:solidFill>
                  <a:schemeClr val="bg2"/>
                </a:solidFill>
                <a:latin typeface="Heebo" pitchFamily="2" charset="-79"/>
                <a:cs typeface="Heebo" pitchFamily="2" charset="-79"/>
              </a:rPr>
              <a:t>ממחזרים ישן</a:t>
            </a:r>
            <a:endParaRPr lang="en-US" altLang="en-US" sz="2500" b="1" dirty="0">
              <a:solidFill>
                <a:schemeClr val="bg2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6E4A570-C122-DD4F-9FE5-995822F93F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76056" y="212951"/>
            <a:ext cx="3749675" cy="439738"/>
          </a:xfrm>
          <a:prstGeom prst="rect">
            <a:avLst/>
          </a:prstGeom>
        </p:spPr>
        <p:txBody>
          <a:bodyPr/>
          <a:lstStyle/>
          <a:p>
            <a:pPr algn="r" eaLnBrk="1" hangingPunct="1">
              <a:defRPr/>
            </a:pPr>
            <a:r>
              <a:rPr lang="he-IL" altLang="en-US" sz="3000" spc="-75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הצלת כדור הארץ</a:t>
            </a:r>
          </a:p>
        </p:txBody>
      </p:sp>
      <p:grpSp>
        <p:nvGrpSpPr>
          <p:cNvPr id="31748" name="Group 17">
            <a:extLst>
              <a:ext uri="{FF2B5EF4-FFF2-40B4-BE49-F238E27FC236}">
                <a16:creationId xmlns:a16="http://schemas.microsoft.com/office/drawing/2014/main" id="{33096152-94E3-4845-8C1C-B134D1A4F0BC}"/>
              </a:ext>
            </a:extLst>
          </p:cNvPr>
          <p:cNvGrpSpPr>
            <a:grpSpLocks/>
          </p:cNvGrpSpPr>
          <p:nvPr/>
        </p:nvGrpSpPr>
        <p:grpSpPr bwMode="auto">
          <a:xfrm>
            <a:off x="4704228" y="1280423"/>
            <a:ext cx="2890838" cy="2915840"/>
            <a:chOff x="7413296" y="1751430"/>
            <a:chExt cx="970259" cy="97850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6D0300-4E33-1C44-901C-2DE7A012F803}"/>
                </a:ext>
              </a:extLst>
            </p:cNvPr>
            <p:cNvSpPr/>
            <p:nvPr/>
          </p:nvSpPr>
          <p:spPr>
            <a:xfrm>
              <a:off x="7426084" y="1751430"/>
              <a:ext cx="946282" cy="945742"/>
            </a:xfrm>
            <a:prstGeom prst="ellipse">
              <a:avLst/>
            </a:prstGeom>
            <a:solidFill>
              <a:srgbClr val="2A8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hangingPunct="1">
                <a:defRPr/>
              </a:pPr>
              <a:endParaRPr lang="en-US"/>
            </a:p>
          </p:txBody>
        </p:sp>
        <p:pic>
          <p:nvPicPr>
            <p:cNvPr id="31754" name="Picture 2">
              <a:extLst>
                <a:ext uri="{FF2B5EF4-FFF2-40B4-BE49-F238E27FC236}">
                  <a16:creationId xmlns:a16="http://schemas.microsoft.com/office/drawing/2014/main" id="{8F4920A1-7FB8-E44D-AF7D-85BBDCEF1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296" y="1759676"/>
              <a:ext cx="970259" cy="970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0" name="Picture 13">
            <a:extLst>
              <a:ext uri="{FF2B5EF4-FFF2-40B4-BE49-F238E27FC236}">
                <a16:creationId xmlns:a16="http://schemas.microsoft.com/office/drawing/2014/main" id="{2C2F8239-6584-134E-BF3B-2711270D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629" y="1923678"/>
            <a:ext cx="1871412" cy="18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6CA2993-A37C-88ED-BF7E-796B3007256C}"/>
              </a:ext>
            </a:extLst>
          </p:cNvPr>
          <p:cNvSpPr/>
          <p:nvPr/>
        </p:nvSpPr>
        <p:spPr>
          <a:xfrm>
            <a:off x="4932041" y="699542"/>
            <a:ext cx="3816672" cy="72008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C3B3B88A-4313-597A-229A-0209BD14C672}"/>
              </a:ext>
            </a:extLst>
          </p:cNvPr>
          <p:cNvSpPr txBox="1">
            <a:spLocks/>
          </p:cNvSpPr>
          <p:nvPr/>
        </p:nvSpPr>
        <p:spPr>
          <a:xfrm>
            <a:off x="1231834" y="2278616"/>
            <a:ext cx="3213855" cy="1445262"/>
          </a:xfrm>
          <a:prstGeom prst="rect">
            <a:avLst/>
          </a:prstGeom>
        </p:spPr>
        <p:txBody>
          <a:bodyPr/>
          <a:lstStyle>
            <a:lvl1pPr marL="257175" indent="-257175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e-IL" altLang="en-US" sz="1800" dirty="0">
                <a:latin typeface="Heebo" pitchFamily="2" charset="-79"/>
                <a:cs typeface="Heebo" pitchFamily="2" charset="-79"/>
              </a:rPr>
              <a:t>כך, ביחד נשמור על הסביבה מהפסולת האלקטרונית המזהמת</a:t>
            </a:r>
            <a:r>
              <a:rPr lang="en-US" altLang="en-US" sz="1800" dirty="0">
                <a:latin typeface="Heebo" pitchFamily="2" charset="-79"/>
                <a:cs typeface="Heebo" pitchFamily="2" charset="-79"/>
              </a:rPr>
              <a:t>,</a:t>
            </a:r>
            <a:r>
              <a:rPr lang="he-IL" altLang="en-US" sz="1800" dirty="0">
                <a:latin typeface="Heebo" pitchFamily="2" charset="-79"/>
                <a:cs typeface="Heebo" pitchFamily="2" charset="-79"/>
              </a:rPr>
              <a:t> נעשה שימוש חוזר בחומרי הגלם מהם היא מורכבת ונחזק את </a:t>
            </a:r>
            <a:br>
              <a:rPr lang="en-US" altLang="en-US" sz="1800" dirty="0">
                <a:latin typeface="Heebo" pitchFamily="2" charset="-79"/>
                <a:cs typeface="Heebo" pitchFamily="2" charset="-79"/>
              </a:rPr>
            </a:br>
            <a:r>
              <a:rPr lang="he-IL" altLang="en-US" sz="1800" dirty="0">
                <a:latin typeface="Heebo" pitchFamily="2" charset="-79"/>
                <a:cs typeface="Heebo" pitchFamily="2" charset="-79"/>
              </a:rPr>
              <a:t>הכלכלה והחברה בישראל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כותרת 1">
            <a:extLst>
              <a:ext uri="{FF2B5EF4-FFF2-40B4-BE49-F238E27FC236}">
                <a16:creationId xmlns:a16="http://schemas.microsoft.com/office/drawing/2014/main" id="{372E7A39-AC1D-2B48-924F-025117D9A4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16016" y="227013"/>
            <a:ext cx="4138612" cy="40005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כל </a:t>
            </a:r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 מתחיל בסיפור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92CFDF32-1E6D-EE40-A421-A24B9FF784FA}"/>
              </a:ext>
            </a:extLst>
          </p:cNvPr>
          <p:cNvSpPr/>
          <p:nvPr/>
        </p:nvSpPr>
        <p:spPr>
          <a:xfrm>
            <a:off x="4211960" y="699542"/>
            <a:ext cx="4536753" cy="72008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4" name="תמונה 3">
            <a:hlinkClick r:id="rId3"/>
            <a:extLst>
              <a:ext uri="{FF2B5EF4-FFF2-40B4-BE49-F238E27FC236}">
                <a16:creationId xmlns:a16="http://schemas.microsoft.com/office/drawing/2014/main" id="{131E1003-B573-4785-A1A1-9A3510679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87"/>
          <a:stretch/>
        </p:blipFill>
        <p:spPr>
          <a:xfrm>
            <a:off x="1598867" y="1131590"/>
            <a:ext cx="5946266" cy="302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כותרת 1">
            <a:extLst>
              <a:ext uri="{FF2B5EF4-FFF2-40B4-BE49-F238E27FC236}">
                <a16:creationId xmlns:a16="http://schemas.microsoft.com/office/drawing/2014/main" id="{BBAB4DD4-458D-B540-8817-60C7EC935E0E}"/>
              </a:ext>
            </a:extLst>
          </p:cNvPr>
          <p:cNvSpPr txBox="1">
            <a:spLocks/>
          </p:cNvSpPr>
          <p:nvPr/>
        </p:nvSpPr>
        <p:spPr bwMode="auto">
          <a:xfrm>
            <a:off x="5796136" y="303610"/>
            <a:ext cx="30963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Calibri" panose="020F0502020204030204" pitchFamily="34" charset="0"/>
              </a:rPr>
              <a:t>מוצרים אלקטרוניים</a:t>
            </a:r>
          </a:p>
        </p:txBody>
      </p:sp>
      <p:pic>
        <p:nvPicPr>
          <p:cNvPr id="16387" name="Picture 5">
            <a:extLst>
              <a:ext uri="{FF2B5EF4-FFF2-40B4-BE49-F238E27FC236}">
                <a16:creationId xmlns:a16="http://schemas.microsoft.com/office/drawing/2014/main" id="{AD439F7E-25AF-2649-A81A-A957952D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210" y="3361136"/>
            <a:ext cx="7143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0">
            <a:extLst>
              <a:ext uri="{FF2B5EF4-FFF2-40B4-BE49-F238E27FC236}">
                <a16:creationId xmlns:a16="http://schemas.microsoft.com/office/drawing/2014/main" id="{1498897A-C2E5-1846-B3CF-FAAD3C902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931" y="1825228"/>
            <a:ext cx="78098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תקשורת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6389" name="Rectangle 14">
            <a:extLst>
              <a:ext uri="{FF2B5EF4-FFF2-40B4-BE49-F238E27FC236}">
                <a16:creationId xmlns:a16="http://schemas.microsoft.com/office/drawing/2014/main" id="{DED2F536-D6E3-D24E-8230-3748935D3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255" y="2319337"/>
            <a:ext cx="94128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טמפרטורה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148E28-C5D3-6549-B439-892EDA2D1CCA}"/>
              </a:ext>
            </a:extLst>
          </p:cNvPr>
          <p:cNvSpPr/>
          <p:nvPr/>
        </p:nvSpPr>
        <p:spPr>
          <a:xfrm>
            <a:off x="5248277" y="1709740"/>
            <a:ext cx="1241822" cy="1241822"/>
          </a:xfrm>
          <a:prstGeom prst="ellipse">
            <a:avLst/>
          </a:prstGeom>
          <a:solidFill>
            <a:schemeClr val="bg1"/>
          </a:solidFill>
          <a:ln w="19050">
            <a:solidFill>
              <a:srgbClr val="83BE4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pic>
        <p:nvPicPr>
          <p:cNvPr id="22535" name="Picture 8">
            <a:extLst>
              <a:ext uri="{FF2B5EF4-FFF2-40B4-BE49-F238E27FC236}">
                <a16:creationId xmlns:a16="http://schemas.microsoft.com/office/drawing/2014/main" id="{789E121C-0C92-B54B-BF0D-C554559F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014" y="1926431"/>
            <a:ext cx="892969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8">
            <a:extLst>
              <a:ext uri="{FF2B5EF4-FFF2-40B4-BE49-F238E27FC236}">
                <a16:creationId xmlns:a16="http://schemas.microsoft.com/office/drawing/2014/main" id="{39D5EBBF-1C56-AD4F-A7AD-026C00E5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106" y="3215879"/>
            <a:ext cx="1520429" cy="124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FC3F16B9-6D24-5D4F-8B19-6445EE1B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593" y="4349355"/>
            <a:ext cx="6062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תנועה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B10C993-F317-E244-82B8-311229F93B80}"/>
              </a:ext>
            </a:extLst>
          </p:cNvPr>
          <p:cNvSpPr/>
          <p:nvPr/>
        </p:nvSpPr>
        <p:spPr>
          <a:xfrm>
            <a:off x="2984899" y="1059581"/>
            <a:ext cx="507206" cy="3451697"/>
          </a:xfrm>
          <a:custGeom>
            <a:avLst/>
            <a:gdLst>
              <a:gd name="connsiteX0" fmla="*/ 587829 w 674914"/>
              <a:gd name="connsiteY0" fmla="*/ 0 h 4659085"/>
              <a:gd name="connsiteX1" fmla="*/ 0 w 674914"/>
              <a:gd name="connsiteY1" fmla="*/ 0 h 4659085"/>
              <a:gd name="connsiteX2" fmla="*/ 0 w 674914"/>
              <a:gd name="connsiteY2" fmla="*/ 4659085 h 4659085"/>
              <a:gd name="connsiteX3" fmla="*/ 674914 w 674914"/>
              <a:gd name="connsiteY3" fmla="*/ 4659085 h 465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914" h="4659085">
                <a:moveTo>
                  <a:pt x="587829" y="0"/>
                </a:moveTo>
                <a:lnTo>
                  <a:pt x="0" y="0"/>
                </a:lnTo>
                <a:lnTo>
                  <a:pt x="0" y="4659085"/>
                </a:lnTo>
                <a:lnTo>
                  <a:pt x="674914" y="4659085"/>
                </a:lnTo>
              </a:path>
            </a:pathLst>
          </a:custGeom>
          <a:noFill/>
          <a:ln w="12700">
            <a:solidFill>
              <a:srgbClr val="FAB333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DD8E633C-FBBF-0146-A4DF-378F33ABBDBA}"/>
              </a:ext>
            </a:extLst>
          </p:cNvPr>
          <p:cNvCxnSpPr>
            <a:cxnSpLocks/>
            <a:stCxn id="17" idx="6"/>
            <a:endCxn id="16388" idx="2"/>
          </p:cNvCxnSpPr>
          <p:nvPr/>
        </p:nvCxnSpPr>
        <p:spPr>
          <a:xfrm flipV="1">
            <a:off x="6490099" y="2125310"/>
            <a:ext cx="801324" cy="205341"/>
          </a:xfrm>
          <a:prstGeom prst="bentConnector2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9" name="Picture 46">
            <a:extLst>
              <a:ext uri="{FF2B5EF4-FFF2-40B4-BE49-F238E27FC236}">
                <a16:creationId xmlns:a16="http://schemas.microsoft.com/office/drawing/2014/main" id="{B5F563D6-587A-E84C-861D-1EDFEA75F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0179" y="940596"/>
            <a:ext cx="1790700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1" name="Elbow Connector 4100">
            <a:extLst>
              <a:ext uri="{FF2B5EF4-FFF2-40B4-BE49-F238E27FC236}">
                <a16:creationId xmlns:a16="http://schemas.microsoft.com/office/drawing/2014/main" id="{A54F9CAC-BD27-634C-B8D0-DA1F37B84DD6}"/>
              </a:ext>
            </a:extLst>
          </p:cNvPr>
          <p:cNvCxnSpPr>
            <a:cxnSpLocks/>
            <a:stCxn id="17" idx="4"/>
          </p:cNvCxnSpPr>
          <p:nvPr/>
        </p:nvCxnSpPr>
        <p:spPr>
          <a:xfrm rot="5400000">
            <a:off x="4411266" y="3030141"/>
            <a:ext cx="1537097" cy="1379934"/>
          </a:xfrm>
          <a:prstGeom prst="bentConnector2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4" name="Elbow Connector 4103">
            <a:extLst>
              <a:ext uri="{FF2B5EF4-FFF2-40B4-BE49-F238E27FC236}">
                <a16:creationId xmlns:a16="http://schemas.microsoft.com/office/drawing/2014/main" id="{07BA9EA3-A4BD-DE44-9F77-12CB8B672761}"/>
              </a:ext>
            </a:extLst>
          </p:cNvPr>
          <p:cNvCxnSpPr>
            <a:cxnSpLocks/>
            <a:stCxn id="17" idx="5"/>
          </p:cNvCxnSpPr>
          <p:nvPr/>
        </p:nvCxnSpPr>
        <p:spPr>
          <a:xfrm rot="16200000" flipH="1">
            <a:off x="6530566" y="2547373"/>
            <a:ext cx="591435" cy="1036090"/>
          </a:xfrm>
          <a:prstGeom prst="bentConnector3">
            <a:avLst/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Elbow Connector 4106">
            <a:extLst>
              <a:ext uri="{FF2B5EF4-FFF2-40B4-BE49-F238E27FC236}">
                <a16:creationId xmlns:a16="http://schemas.microsoft.com/office/drawing/2014/main" id="{075AA11C-B93C-B842-82BD-60F78E483AE3}"/>
              </a:ext>
            </a:extLst>
          </p:cNvPr>
          <p:cNvCxnSpPr>
            <a:cxnSpLocks/>
            <a:endCxn id="16389" idx="2"/>
          </p:cNvCxnSpPr>
          <p:nvPr/>
        </p:nvCxnSpPr>
        <p:spPr>
          <a:xfrm rot="10800000" flipV="1">
            <a:off x="4210897" y="2524125"/>
            <a:ext cx="1037380" cy="95294"/>
          </a:xfrm>
          <a:prstGeom prst="bentConnector4">
            <a:avLst>
              <a:gd name="adj1" fmla="val 27316"/>
              <a:gd name="adj2" fmla="val 339889"/>
            </a:avLst>
          </a:prstGeom>
          <a:ln w="12700">
            <a:solidFill>
              <a:srgbClr val="86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866ACFB-33B8-0D43-BF03-31F9D8A88600}"/>
              </a:ext>
            </a:extLst>
          </p:cNvPr>
          <p:cNvSpPr/>
          <p:nvPr/>
        </p:nvSpPr>
        <p:spPr>
          <a:xfrm>
            <a:off x="1709739" y="2545112"/>
            <a:ext cx="835819" cy="467915"/>
          </a:xfrm>
          <a:prstGeom prst="roundRect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A0C529B-87BC-E64E-BD9C-D2A9E8516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2577318"/>
            <a:ext cx="825177" cy="46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50"/>
              </a:lnSpc>
              <a:spcBef>
                <a:spcPct val="0"/>
              </a:spcBef>
              <a:buNone/>
            </a:pPr>
            <a:r>
              <a:rPr lang="he-IL" altLang="en-US" sz="15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איכות חיים </a:t>
            </a:r>
            <a:endParaRPr lang="en-US" altLang="en-US" sz="15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B9201B-CC07-CD40-A739-97858905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210" y="951312"/>
            <a:ext cx="679847" cy="92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0">
            <a:extLst>
              <a:ext uri="{FF2B5EF4-FFF2-40B4-BE49-F238E27FC236}">
                <a16:creationId xmlns:a16="http://schemas.microsoft.com/office/drawing/2014/main" id="{BD1FF72C-DFA6-0546-B98E-6733CC9C5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1770980"/>
            <a:ext cx="1189434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שימוש </a:t>
            </a:r>
            <a:br>
              <a:rPr lang="en-US" altLang="en-US" sz="1350" dirty="0">
                <a:latin typeface="Heebo" pitchFamily="2" charset="-79"/>
                <a:cs typeface="Heebo" pitchFamily="2" charset="-79"/>
              </a:rPr>
            </a:b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במוצרים אלקטרונים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168B6D7F-0FD3-6A4C-AD37-C1BF1C102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4" y="3161853"/>
            <a:ext cx="118943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פסולת אלקטרונית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1E13064-8AAD-51A1-D4F9-CE3789526B2B}"/>
              </a:ext>
            </a:extLst>
          </p:cNvPr>
          <p:cNvSpPr/>
          <p:nvPr/>
        </p:nvSpPr>
        <p:spPr>
          <a:xfrm>
            <a:off x="5796136" y="710634"/>
            <a:ext cx="2952576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BD5264-7556-09C0-2426-0E7A6354F1F5}"/>
              </a:ext>
            </a:extLst>
          </p:cNvPr>
          <p:cNvCxnSpPr/>
          <p:nvPr/>
        </p:nvCxnSpPr>
        <p:spPr>
          <a:xfrm flipV="1">
            <a:off x="2627784" y="1626964"/>
            <a:ext cx="0" cy="1365399"/>
          </a:xfrm>
          <a:prstGeom prst="straightConnector1">
            <a:avLst/>
          </a:prstGeom>
          <a:ln w="12700">
            <a:solidFill>
              <a:srgbClr val="83BE4D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FDD066-9F84-A86C-0C02-C4EC35906F11}"/>
              </a:ext>
            </a:extLst>
          </p:cNvPr>
          <p:cNvCxnSpPr>
            <a:cxnSpLocks/>
          </p:cNvCxnSpPr>
          <p:nvPr/>
        </p:nvCxnSpPr>
        <p:spPr>
          <a:xfrm>
            <a:off x="1619672" y="2992363"/>
            <a:ext cx="0" cy="875531"/>
          </a:xfrm>
          <a:prstGeom prst="straightConnector1">
            <a:avLst/>
          </a:prstGeom>
          <a:ln w="127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5">
            <a:extLst>
              <a:ext uri="{FF2B5EF4-FFF2-40B4-BE49-F238E27FC236}">
                <a16:creationId xmlns:a16="http://schemas.microsoft.com/office/drawing/2014/main" id="{BCD4ACFD-E8AD-8A41-B991-E64FCF28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322" y="4162381"/>
            <a:ext cx="63992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1350" dirty="0">
                <a:latin typeface="Heebo" pitchFamily="2" charset="-79"/>
                <a:cs typeface="Heebo" pitchFamily="2" charset="-79"/>
              </a:rPr>
              <a:t>תאורה</a:t>
            </a:r>
            <a:endParaRPr lang="en-US" altLang="en-US" sz="1350" dirty="0">
              <a:latin typeface="Heebo" pitchFamily="2" charset="-79"/>
              <a:cs typeface="Heebo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D2D21-8131-762A-FFAB-61ECD7762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B120A25-9932-AE87-BA90-497B64633478}"/>
              </a:ext>
            </a:extLst>
          </p:cNvPr>
          <p:cNvGrpSpPr/>
          <p:nvPr/>
        </p:nvGrpSpPr>
        <p:grpSpPr>
          <a:xfrm>
            <a:off x="1693538" y="922112"/>
            <a:ext cx="5797810" cy="3693142"/>
            <a:chOff x="1403648" y="627534"/>
            <a:chExt cx="6377591" cy="4062456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84D47B3-AB0F-CCD1-71AA-9F37107CE72F}"/>
                </a:ext>
              </a:extLst>
            </p:cNvPr>
            <p:cNvSpPr/>
            <p:nvPr/>
          </p:nvSpPr>
          <p:spPr>
            <a:xfrm>
              <a:off x="1516005" y="3445472"/>
              <a:ext cx="2248678" cy="853448"/>
            </a:xfrm>
            <a:custGeom>
              <a:avLst/>
              <a:gdLst>
                <a:gd name="connsiteX0" fmla="*/ 2248678 w 2248678"/>
                <a:gd name="connsiteY0" fmla="*/ 0 h 475862"/>
                <a:gd name="connsiteX1" fmla="*/ 2248678 w 2248678"/>
                <a:gd name="connsiteY1" fmla="*/ 475862 h 475862"/>
                <a:gd name="connsiteX2" fmla="*/ 0 w 2248678"/>
                <a:gd name="connsiteY2" fmla="*/ 475862 h 47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678" h="475862">
                  <a:moveTo>
                    <a:pt x="2248678" y="0"/>
                  </a:moveTo>
                  <a:lnTo>
                    <a:pt x="2248678" y="475862"/>
                  </a:lnTo>
                  <a:lnTo>
                    <a:pt x="0" y="475862"/>
                  </a:lnTo>
                </a:path>
              </a:pathLst>
            </a:cu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8D429E-7A17-BF37-339A-AEDECBF266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2747" y="2228940"/>
              <a:ext cx="2130546" cy="0"/>
            </a:xfrm>
            <a:prstGeom prst="line">
              <a:avLst/>
            </a:pr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98A43911-C025-2B5D-1B96-72F384499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4" b="1857"/>
            <a:stretch/>
          </p:blipFill>
          <p:spPr>
            <a:xfrm>
              <a:off x="1619672" y="692082"/>
              <a:ext cx="1501875" cy="1501286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5BEE3F-A878-6517-9F86-81E7C1E6125C}"/>
                </a:ext>
              </a:extLst>
            </p:cNvPr>
            <p:cNvCxnSpPr>
              <a:cxnSpLocks/>
            </p:cNvCxnSpPr>
            <p:nvPr/>
          </p:nvCxnSpPr>
          <p:spPr>
            <a:xfrm>
              <a:off x="5597203" y="2228940"/>
              <a:ext cx="2130546" cy="0"/>
            </a:xfrm>
            <a:prstGeom prst="line">
              <a:avLst/>
            </a:pr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DC76911-F628-164D-C35D-01D4321821B7}"/>
                </a:ext>
              </a:extLst>
            </p:cNvPr>
            <p:cNvSpPr/>
            <p:nvPr/>
          </p:nvSpPr>
          <p:spPr>
            <a:xfrm>
              <a:off x="3268995" y="1222872"/>
              <a:ext cx="2621902" cy="2621902"/>
            </a:xfrm>
            <a:prstGeom prst="ellipse">
              <a:avLst/>
            </a:prstGeom>
            <a:solidFill>
              <a:srgbClr val="24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/>
            </a:p>
          </p:txBody>
        </p:sp>
        <p:sp>
          <p:nvSpPr>
            <p:cNvPr id="16386" name="כותרת 1">
              <a:extLst>
                <a:ext uri="{FF2B5EF4-FFF2-40B4-BE49-F238E27FC236}">
                  <a16:creationId xmlns:a16="http://schemas.microsoft.com/office/drawing/2014/main" id="{4BB71C44-7118-A73E-765F-E319DF9B981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86048" y="1226455"/>
              <a:ext cx="2567703" cy="262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26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מוצרים </a:t>
              </a:r>
              <a:br>
                <a:rPr lang="en-US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</a:br>
              <a:r>
                <a:rPr lang="he-IL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חשמלים </a:t>
              </a:r>
              <a:br>
                <a:rPr lang="en-US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</a:br>
              <a:r>
                <a:rPr lang="he-IL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ואלקטרונים</a:t>
              </a:r>
              <a:r>
                <a:rPr lang="en-US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 </a:t>
              </a:r>
              <a:r>
                <a:rPr lang="he-IL" altLang="en-US" sz="3000" b="1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 </a:t>
              </a:r>
              <a:br>
                <a:rPr lang="en-US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</a:br>
              <a:r>
                <a:rPr lang="he-IL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מתחלקים </a:t>
              </a:r>
              <a:br>
                <a:rPr lang="en-US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</a:br>
              <a:r>
                <a:rPr lang="he-IL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ל4 סוגים </a:t>
              </a:r>
              <a:br>
                <a:rPr lang="en-US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</a:br>
              <a:r>
                <a:rPr lang="he-IL" altLang="en-US" sz="3000" dirty="0">
                  <a:solidFill>
                    <a:schemeClr val="bg1"/>
                  </a:solidFill>
                  <a:latin typeface="Heebo" pitchFamily="2" charset="-79"/>
                  <a:ea typeface="+mj-ea"/>
                  <a:cs typeface="Heebo" pitchFamily="2" charset="-79"/>
                </a:rPr>
                <a:t>עיקריים</a:t>
              </a:r>
            </a:p>
          </p:txBody>
        </p:sp>
        <p:sp>
          <p:nvSpPr>
            <p:cNvPr id="16388" name="Rectangle 10">
              <a:extLst>
                <a:ext uri="{FF2B5EF4-FFF2-40B4-BE49-F238E27FC236}">
                  <a16:creationId xmlns:a16="http://schemas.microsoft.com/office/drawing/2014/main" id="{5BD8459D-6598-5169-2A0E-15CCA776A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9112" y="2255942"/>
              <a:ext cx="1382783" cy="528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50" dirty="0">
                  <a:latin typeface="Heebo" pitchFamily="2" charset="-79"/>
                  <a:cs typeface="Heebo" pitchFamily="2" charset="-79"/>
                </a:rPr>
                <a:t>מוצרים </a:t>
              </a:r>
              <a:br>
                <a:rPr lang="en-US" altLang="en-US" sz="1350" dirty="0">
                  <a:latin typeface="Heebo" pitchFamily="2" charset="-79"/>
                  <a:cs typeface="Heebo" pitchFamily="2" charset="-79"/>
                </a:rPr>
              </a:br>
              <a:r>
                <a:rPr lang="he-IL" altLang="en-US" sz="1350" dirty="0">
                  <a:latin typeface="Heebo" pitchFamily="2" charset="-79"/>
                  <a:cs typeface="Heebo" pitchFamily="2" charset="-79"/>
                </a:rPr>
                <a:t>קטנים ובינוניים</a:t>
              </a:r>
              <a:endParaRPr lang="en-US" altLang="en-US" sz="135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16389" name="Rectangle 14">
              <a:extLst>
                <a:ext uri="{FF2B5EF4-FFF2-40B4-BE49-F238E27FC236}">
                  <a16:creationId xmlns:a16="http://schemas.microsoft.com/office/drawing/2014/main" id="{6BF2958D-909B-34AC-2206-A6310FB5B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446" y="2252714"/>
              <a:ext cx="1098378" cy="28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500"/>
                </a:lnSpc>
                <a:spcBef>
                  <a:spcPct val="0"/>
                </a:spcBef>
                <a:buNone/>
                <a:defRPr/>
              </a:pPr>
              <a:r>
                <a:rPr lang="he-IL" altLang="en-US" sz="1350" dirty="0">
                  <a:cs typeface="Calibri" panose="020F0502020204030204" pitchFamily="34" charset="0"/>
                </a:rPr>
                <a:t>מוצרים גדולים</a:t>
              </a:r>
              <a:endParaRPr lang="en-US" altLang="en-US" sz="1350" dirty="0">
                <a:cs typeface="Calibri" panose="020F0502020204030204" pitchFamily="34" charset="0"/>
              </a:endParaRPr>
            </a:p>
          </p:txBody>
        </p:sp>
        <p:sp>
          <p:nvSpPr>
            <p:cNvPr id="16390" name="Rectangle 15">
              <a:extLst>
                <a:ext uri="{FF2B5EF4-FFF2-40B4-BE49-F238E27FC236}">
                  <a16:creationId xmlns:a16="http://schemas.microsoft.com/office/drawing/2014/main" id="{4F0228A2-B6F3-0290-CFE0-7DCF2A8B0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348" y="4359900"/>
              <a:ext cx="749758" cy="33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50" dirty="0">
                  <a:latin typeface="Heebo" pitchFamily="2" charset="-79"/>
                  <a:cs typeface="Heebo" pitchFamily="2" charset="-79"/>
                </a:rPr>
                <a:t>סוללות</a:t>
              </a:r>
              <a:endParaRPr lang="en-US" altLang="en-US" sz="135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EC982974-A1FB-5CA2-D779-28D0BBBFB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854" y="4334492"/>
              <a:ext cx="1306962" cy="33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50" dirty="0">
                  <a:latin typeface="Heebo" pitchFamily="2" charset="-79"/>
                  <a:cs typeface="Heebo" pitchFamily="2" charset="-79"/>
                </a:rPr>
                <a:t>סוללות ליתיום</a:t>
              </a:r>
              <a:endParaRPr lang="en-US" altLang="en-US" sz="135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946DB4E4-6206-BBF1-CB10-6E73B2F3F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648" y="2611503"/>
              <a:ext cx="782241" cy="45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350"/>
                </a:lnSpc>
                <a:spcBef>
                  <a:spcPct val="0"/>
                </a:spcBef>
                <a:buNone/>
              </a:pPr>
              <a:r>
                <a:rPr lang="he-IL" altLang="en-US" sz="1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איכות חיים </a:t>
              </a:r>
              <a:endParaRPr lang="en-US" altLang="en-US" sz="15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BA890F48-91F7-0ACF-97E9-F807A11B4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8024" r="4278" b="7340"/>
            <a:stretch/>
          </p:blipFill>
          <p:spPr>
            <a:xfrm>
              <a:off x="6158668" y="2872328"/>
              <a:ext cx="1581684" cy="1499622"/>
            </a:xfrm>
            <a:prstGeom prst="rect">
              <a:avLst/>
            </a:prstGeom>
          </p:spPr>
        </p:pic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21D646B4-EBDF-0909-2CB4-7E3E4049B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1694" r="4770" b="7030"/>
            <a:stretch/>
          </p:blipFill>
          <p:spPr>
            <a:xfrm>
              <a:off x="6032264" y="627534"/>
              <a:ext cx="1634999" cy="1625180"/>
            </a:xfrm>
            <a:prstGeom prst="rect">
              <a:avLst/>
            </a:prstGeom>
          </p:spPr>
        </p:pic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F1735F28-323B-B0C5-0DBC-4FDB2CF97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" t="8548" r="5089" b="5264"/>
            <a:stretch/>
          </p:blipFill>
          <p:spPr>
            <a:xfrm>
              <a:off x="1588700" y="2805935"/>
              <a:ext cx="1541185" cy="1460672"/>
            </a:xfrm>
            <a:prstGeom prst="rect">
              <a:avLst/>
            </a:prstGeom>
          </p:spPr>
        </p:pic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A2DE4FC-D85F-CB91-08B6-33A396D00E91}"/>
                </a:ext>
              </a:extLst>
            </p:cNvPr>
            <p:cNvSpPr/>
            <p:nvPr/>
          </p:nvSpPr>
          <p:spPr>
            <a:xfrm flipH="1">
              <a:off x="5397538" y="3598115"/>
              <a:ext cx="2383701" cy="773835"/>
            </a:xfrm>
            <a:custGeom>
              <a:avLst/>
              <a:gdLst>
                <a:gd name="connsiteX0" fmla="*/ 2248678 w 2248678"/>
                <a:gd name="connsiteY0" fmla="*/ 0 h 475862"/>
                <a:gd name="connsiteX1" fmla="*/ 2248678 w 2248678"/>
                <a:gd name="connsiteY1" fmla="*/ 475862 h 475862"/>
                <a:gd name="connsiteX2" fmla="*/ 0 w 2248678"/>
                <a:gd name="connsiteY2" fmla="*/ 475862 h 47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678" h="475862">
                  <a:moveTo>
                    <a:pt x="2248678" y="0"/>
                  </a:moveTo>
                  <a:lnTo>
                    <a:pt x="2248678" y="475862"/>
                  </a:lnTo>
                  <a:lnTo>
                    <a:pt x="0" y="475862"/>
                  </a:lnTo>
                </a:path>
              </a:pathLst>
            </a:custGeom>
            <a:ln>
              <a:solidFill>
                <a:srgbClr val="689631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L" dirty="0"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34453F6D-5729-6C62-32EE-B4B701791C5C}"/>
              </a:ext>
            </a:extLst>
          </p:cNvPr>
          <p:cNvSpPr txBox="1">
            <a:spLocks/>
          </p:cNvSpPr>
          <p:nvPr/>
        </p:nvSpPr>
        <p:spPr bwMode="auto">
          <a:xfrm>
            <a:off x="4139952" y="303610"/>
            <a:ext cx="47525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Calibri" panose="020F0502020204030204" pitchFamily="34" charset="0"/>
              </a:rPr>
              <a:t>סוגי מוצרי חשמל ואלקטרוניקה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4D86B81-A257-B6E3-27B1-7C681C4F8AAF}"/>
              </a:ext>
            </a:extLst>
          </p:cNvPr>
          <p:cNvSpPr/>
          <p:nvPr/>
        </p:nvSpPr>
        <p:spPr>
          <a:xfrm>
            <a:off x="3996184" y="699543"/>
            <a:ext cx="4752528" cy="71926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63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770AA8-73BB-9A48-A2AC-D3A6B0B784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1063"/>
          <a:stretch/>
        </p:blipFill>
        <p:spPr>
          <a:xfrm>
            <a:off x="3634276" y="3075806"/>
            <a:ext cx="2595528" cy="2011110"/>
          </a:xfrm>
          <a:prstGeom prst="rect">
            <a:avLst/>
          </a:prstGeom>
        </p:spPr>
      </p:pic>
      <p:sp>
        <p:nvSpPr>
          <p:cNvPr id="17410" name="כותרת 1">
            <a:extLst>
              <a:ext uri="{FF2B5EF4-FFF2-40B4-BE49-F238E27FC236}">
                <a16:creationId xmlns:a16="http://schemas.microsoft.com/office/drawing/2014/main" id="{F79BE493-E1C7-2F4F-AC74-ABE663386D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13041" y="699542"/>
            <a:ext cx="6751637" cy="4794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he-IL" alt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בעיית הפסולת האלקטרונית – מסלול הפסולת הרגיל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CCE77AE-8C75-E34A-9A00-B6C56E03F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380" y="2318574"/>
            <a:ext cx="6750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רכישה</a:t>
            </a:r>
            <a:r>
              <a:rPr lang="he-IL" altLang="en-US" sz="1200" b="1" dirty="0">
                <a:latin typeface="Heebo" pitchFamily="2" charset="-79"/>
                <a:cs typeface="Heebo" pitchFamily="2" charset="-79"/>
              </a:rPr>
              <a:t> </a:t>
            </a: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638957D2-3A48-C646-8256-016CA1C3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818" y="2318574"/>
            <a:ext cx="1066800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השלכה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לפח השכונתי 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473472DC-2F72-0D45-85FB-0174772A8DCE}"/>
              </a:ext>
            </a:extLst>
          </p:cNvPr>
          <p:cNvSpPr/>
          <p:nvPr/>
        </p:nvSpPr>
        <p:spPr>
          <a:xfrm rot="10800000">
            <a:off x="7587140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417" name="Rectangle 13">
            <a:extLst>
              <a:ext uri="{FF2B5EF4-FFF2-40B4-BE49-F238E27FC236}">
                <a16:creationId xmlns:a16="http://schemas.microsoft.com/office/drawing/2014/main" id="{8AC44E48-4953-F742-B7F4-22470A1BB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402" y="2318574"/>
            <a:ext cx="784329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משאית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זבל </a:t>
            </a:r>
          </a:p>
        </p:txBody>
      </p:sp>
      <p:sp>
        <p:nvSpPr>
          <p:cNvPr id="17419" name="Rectangle 15">
            <a:extLst>
              <a:ext uri="{FF2B5EF4-FFF2-40B4-BE49-F238E27FC236}">
                <a16:creationId xmlns:a16="http://schemas.microsoft.com/office/drawing/2014/main" id="{9466AA71-D87E-C54A-AE6F-3DA964EB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041" y="2318574"/>
            <a:ext cx="1201341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הטמנה </a:t>
            </a:r>
            <a:br>
              <a:rPr lang="en-US" altLang="en-US" sz="1200" dirty="0">
                <a:latin typeface="Heebo" pitchFamily="2" charset="-79"/>
                <a:cs typeface="Heebo" pitchFamily="2" charset="-79"/>
              </a:rPr>
            </a:b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באדמה</a:t>
            </a:r>
            <a:endParaRPr lang="en-US" altLang="en-US" sz="12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7420" name="Rectangle 16">
            <a:extLst>
              <a:ext uri="{FF2B5EF4-FFF2-40B4-BE49-F238E27FC236}">
                <a16:creationId xmlns:a16="http://schemas.microsoft.com/office/drawing/2014/main" id="{785177C4-3A1D-5D4D-A0C9-C2A75D29A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095" y="2318574"/>
            <a:ext cx="1204913" cy="4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תחנות </a:t>
            </a:r>
          </a:p>
          <a:p>
            <a:pPr algn="ctr" eaLnBrk="1" hangingPunct="1">
              <a:lnSpc>
                <a:spcPts val="1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המעבר</a:t>
            </a: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EFB89E3F-3C8B-4D47-B1A1-5B321B2CE23C}"/>
              </a:ext>
            </a:extLst>
          </p:cNvPr>
          <p:cNvSpPr txBox="1">
            <a:spLocks/>
          </p:cNvSpPr>
          <p:nvPr/>
        </p:nvSpPr>
        <p:spPr bwMode="auto">
          <a:xfrm>
            <a:off x="4931017" y="325445"/>
            <a:ext cx="3816673" cy="342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אסור להשליך פסולת אלקטרונית לפח!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9CC0DE-80DE-A141-9818-56D636412FCB}"/>
              </a:ext>
            </a:extLst>
          </p:cNvPr>
          <p:cNvGrpSpPr/>
          <p:nvPr/>
        </p:nvGrpSpPr>
        <p:grpSpPr>
          <a:xfrm>
            <a:off x="411386" y="2859781"/>
            <a:ext cx="1736633" cy="646331"/>
            <a:chOff x="456240" y="4727383"/>
            <a:chExt cx="2315510" cy="58915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BDA0FF5-4ACF-C448-BF6E-FF577BF65019}"/>
                </a:ext>
              </a:extLst>
            </p:cNvPr>
            <p:cNvSpPr/>
            <p:nvPr/>
          </p:nvSpPr>
          <p:spPr>
            <a:xfrm>
              <a:off x="457175" y="4760912"/>
              <a:ext cx="2314575" cy="555625"/>
            </a:xfrm>
            <a:prstGeom prst="roundRect">
              <a:avLst/>
            </a:prstGeom>
            <a:solidFill>
              <a:srgbClr val="86BE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25" name="מציין מיקום תוכן 2">
              <a:extLst>
                <a:ext uri="{FF2B5EF4-FFF2-40B4-BE49-F238E27FC236}">
                  <a16:creationId xmlns:a16="http://schemas.microsoft.com/office/drawing/2014/main" id="{F732577B-0193-B24E-8FF3-D91036E92C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6240" y="4727383"/>
              <a:ext cx="2303462" cy="555625"/>
            </a:xfrm>
            <a:prstGeom prst="roundRect">
              <a:avLst>
                <a:gd name="adj" fmla="val 3129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275"/>
                </a:lnSpc>
                <a:buNone/>
              </a:pPr>
              <a:r>
                <a:rPr lang="he-IL" altLang="he-IL" sz="1200" dirty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לכן בפסולת אלקטרונית וסוללות צריך לטפל אחרת. </a:t>
              </a:r>
              <a:endParaRPr lang="he-IL" altLang="en-US" sz="12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C3E7A77E-5892-2C4A-A39F-3CB02F8C339F}"/>
              </a:ext>
            </a:extLst>
          </p:cNvPr>
          <p:cNvSpPr/>
          <p:nvPr/>
        </p:nvSpPr>
        <p:spPr>
          <a:xfrm>
            <a:off x="1989643" y="1080422"/>
            <a:ext cx="6716315" cy="116681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  <a:gd name="connsiteX0" fmla="*/ 4601747 w 4601747"/>
              <a:gd name="connsiteY0" fmla="*/ 142240 h 142240"/>
              <a:gd name="connsiteX1" fmla="*/ 324387 w 4601747"/>
              <a:gd name="connsiteY1" fmla="*/ 142240 h 142240"/>
              <a:gd name="connsiteX2" fmla="*/ 222787 w 4601747"/>
              <a:gd name="connsiteY2" fmla="*/ 0 h 142240"/>
              <a:gd name="connsiteX3" fmla="*/ 0 w 4601747"/>
              <a:gd name="connsiteY3" fmla="*/ 9302 h 142240"/>
              <a:gd name="connsiteX0" fmla="*/ 4601747 w 4601747"/>
              <a:gd name="connsiteY0" fmla="*/ 160845 h 160845"/>
              <a:gd name="connsiteX1" fmla="*/ 324387 w 4601747"/>
              <a:gd name="connsiteY1" fmla="*/ 160845 h 160845"/>
              <a:gd name="connsiteX2" fmla="*/ 222787 w 4601747"/>
              <a:gd name="connsiteY2" fmla="*/ 18605 h 160845"/>
              <a:gd name="connsiteX3" fmla="*/ 0 w 4601747"/>
              <a:gd name="connsiteY3" fmla="*/ 0 h 160845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1329" h="142240">
                <a:moveTo>
                  <a:pt x="4591329" y="142240"/>
                </a:moveTo>
                <a:lnTo>
                  <a:pt x="313969" y="142240"/>
                </a:lnTo>
                <a:lnTo>
                  <a:pt x="212369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6BE4D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456653F-A6CA-3942-F5FA-E15B45BFAEC7}"/>
              </a:ext>
            </a:extLst>
          </p:cNvPr>
          <p:cNvSpPr txBox="1"/>
          <p:nvPr/>
        </p:nvSpPr>
        <p:spPr>
          <a:xfrm>
            <a:off x="447667" y="2290694"/>
            <a:ext cx="1628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200" b="1" dirty="0">
                <a:latin typeface="Heebo" pitchFamily="2" charset="-79"/>
                <a:cs typeface="Heebo" pitchFamily="2" charset="-79"/>
              </a:rPr>
              <a:t>זיהום משאבי הטבע:</a:t>
            </a:r>
            <a:br>
              <a:rPr lang="en-US" altLang="en-US" sz="1200" b="1" dirty="0">
                <a:latin typeface="Heebo" pitchFamily="2" charset="-79"/>
                <a:cs typeface="Heebo" pitchFamily="2" charset="-79"/>
              </a:rPr>
            </a:br>
            <a:r>
              <a:rPr lang="he-IL" altLang="en-US" sz="1200" b="1" dirty="0">
                <a:latin typeface="Heebo" pitchFamily="2" charset="-79"/>
                <a:cs typeface="Heebo" pitchFamily="2" charset="-79"/>
              </a:rPr>
              <a:t>מים, אויר, יבשה (מא"י)</a:t>
            </a:r>
            <a:endParaRPr lang="en-US" altLang="en-US" sz="1200" b="1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1920C463-18C0-1A10-D235-3DA07CCEA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9190" y="1728490"/>
            <a:ext cx="698500" cy="57277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5D58D91-D862-F970-CDC4-873ACE2F5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6256" y="1691381"/>
            <a:ext cx="353441" cy="59931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C8E14CA-0537-E8B3-DC4C-A533E1850D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3583" y="1742510"/>
            <a:ext cx="890585" cy="514869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0F79081F-63E9-9120-571D-A8C962A48B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7904" y="1579204"/>
            <a:ext cx="743763" cy="8113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351D387-9FC7-D733-41BE-EC52B6C8F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8023" y="1605845"/>
            <a:ext cx="811378" cy="642341"/>
          </a:xfrm>
          <a:prstGeom prst="rect">
            <a:avLst/>
          </a:prstGeom>
        </p:spPr>
      </p:pic>
      <p:sp>
        <p:nvSpPr>
          <p:cNvPr id="43" name="Chevron 42">
            <a:extLst>
              <a:ext uri="{FF2B5EF4-FFF2-40B4-BE49-F238E27FC236}">
                <a16:creationId xmlns:a16="http://schemas.microsoft.com/office/drawing/2014/main" id="{0B169847-AE70-3AF9-FA8A-9DBA8F7BACE3}"/>
              </a:ext>
            </a:extLst>
          </p:cNvPr>
          <p:cNvSpPr/>
          <p:nvPr/>
        </p:nvSpPr>
        <p:spPr>
          <a:xfrm rot="10800000">
            <a:off x="640084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2D2E7A87-FB6F-125A-C259-6B67B25C6A39}"/>
              </a:ext>
            </a:extLst>
          </p:cNvPr>
          <p:cNvSpPr/>
          <p:nvPr/>
        </p:nvSpPr>
        <p:spPr>
          <a:xfrm rot="10800000">
            <a:off x="470158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hevron 44">
            <a:extLst>
              <a:ext uri="{FF2B5EF4-FFF2-40B4-BE49-F238E27FC236}">
                <a16:creationId xmlns:a16="http://schemas.microsoft.com/office/drawing/2014/main" id="{7D5C41E2-A510-E77F-39A5-C3A6490F2B0C}"/>
              </a:ext>
            </a:extLst>
          </p:cNvPr>
          <p:cNvSpPr/>
          <p:nvPr/>
        </p:nvSpPr>
        <p:spPr>
          <a:xfrm rot="10800000">
            <a:off x="335284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6A42D7D3-BABA-84AA-6465-2393FA4A9B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0435" y="1704139"/>
            <a:ext cx="552244" cy="552244"/>
          </a:xfrm>
          <a:prstGeom prst="rect">
            <a:avLst/>
          </a:prstGeom>
        </p:spPr>
      </p:pic>
      <p:sp>
        <p:nvSpPr>
          <p:cNvPr id="59" name="Chevron 58">
            <a:extLst>
              <a:ext uri="{FF2B5EF4-FFF2-40B4-BE49-F238E27FC236}">
                <a16:creationId xmlns:a16="http://schemas.microsoft.com/office/drawing/2014/main" id="{46CF477E-3D9C-B3DA-C64B-3ABC003C35AF}"/>
              </a:ext>
            </a:extLst>
          </p:cNvPr>
          <p:cNvSpPr/>
          <p:nvPr/>
        </p:nvSpPr>
        <p:spPr>
          <a:xfrm rot="10800000">
            <a:off x="1935521" y="1985316"/>
            <a:ext cx="106532" cy="110729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408" name="Rectangle 6">
            <a:extLst>
              <a:ext uri="{FF2B5EF4-FFF2-40B4-BE49-F238E27FC236}">
                <a16:creationId xmlns:a16="http://schemas.microsoft.com/office/drawing/2014/main" id="{17786CA3-5390-6B9D-E979-20DFE57EA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395" y="4214920"/>
            <a:ext cx="2013793" cy="2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fontAlgn="base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altLang="en-US" sz="1200" b="1" dirty="0">
                <a:latin typeface="Heebo" pitchFamily="2" charset="-79"/>
                <a:cs typeface="Heebo" pitchFamily="2" charset="-79"/>
              </a:rPr>
              <a:t>מגורמי זיהום הסביבה.</a:t>
            </a:r>
          </a:p>
        </p:txBody>
      </p:sp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901D36FD-5CFB-52DC-6D79-B2BE5487C997}"/>
              </a:ext>
            </a:extLst>
          </p:cNvPr>
          <p:cNvSpPr txBox="1">
            <a:spLocks/>
          </p:cNvSpPr>
          <p:nvPr/>
        </p:nvSpPr>
        <p:spPr>
          <a:xfrm>
            <a:off x="4138330" y="3849697"/>
            <a:ext cx="1584177" cy="572770"/>
          </a:xfrm>
          <a:prstGeom prst="rect">
            <a:avLst/>
          </a:prstGeom>
        </p:spPr>
        <p:txBody>
          <a:bodyPr anchor="ctr"/>
          <a:lstStyle>
            <a:lvl1pPr marL="0" indent="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ts val="0"/>
              </a:spcBef>
            </a:pPr>
            <a:r>
              <a:rPr lang="he-IL" altLang="en-US" sz="3600" dirty="0">
                <a:solidFill>
                  <a:srgbClr val="83BE4D"/>
                </a:solidFill>
                <a:latin typeface="Heebo" pitchFamily="2" charset="-79"/>
                <a:cs typeface="Heebo" pitchFamily="2" charset="-79"/>
              </a:rPr>
              <a:t>70%</a:t>
            </a:r>
            <a:endParaRPr lang="he-IL" altLang="en-US" sz="36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F5A7DCD-A1E4-7AF9-DA9E-3F704459C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6323" y="3603206"/>
            <a:ext cx="1728193" cy="2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altLang="en-US" sz="1400" b="1" dirty="0">
                <a:latin typeface="Heebo" pitchFamily="2" charset="-79"/>
                <a:cs typeface="Heebo" pitchFamily="2" charset="-79"/>
              </a:rPr>
              <a:t>3% פסולת ביתית,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C143F-99B2-6044-0795-D4EEB31D5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כותרת 1">
            <a:extLst>
              <a:ext uri="{FF2B5EF4-FFF2-40B4-BE49-F238E27FC236}">
                <a16:creationId xmlns:a16="http://schemas.microsoft.com/office/drawing/2014/main" id="{E5FED2DD-8C19-0710-C29F-D4DEB6A5DE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9643" y="267494"/>
            <a:ext cx="6751637" cy="4794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he-IL" alt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כתבה על פעילות תאגיד מא"י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A67158F2-52FA-1F12-7CD7-35EEF9BC6728}"/>
              </a:ext>
            </a:extLst>
          </p:cNvPr>
          <p:cNvSpPr/>
          <p:nvPr/>
        </p:nvSpPr>
        <p:spPr>
          <a:xfrm>
            <a:off x="1907704" y="688578"/>
            <a:ext cx="6716315" cy="116681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  <a:gd name="connsiteX0" fmla="*/ 4601747 w 4601747"/>
              <a:gd name="connsiteY0" fmla="*/ 142240 h 142240"/>
              <a:gd name="connsiteX1" fmla="*/ 324387 w 4601747"/>
              <a:gd name="connsiteY1" fmla="*/ 142240 h 142240"/>
              <a:gd name="connsiteX2" fmla="*/ 222787 w 4601747"/>
              <a:gd name="connsiteY2" fmla="*/ 0 h 142240"/>
              <a:gd name="connsiteX3" fmla="*/ 0 w 4601747"/>
              <a:gd name="connsiteY3" fmla="*/ 9302 h 142240"/>
              <a:gd name="connsiteX0" fmla="*/ 4601747 w 4601747"/>
              <a:gd name="connsiteY0" fmla="*/ 160845 h 160845"/>
              <a:gd name="connsiteX1" fmla="*/ 324387 w 4601747"/>
              <a:gd name="connsiteY1" fmla="*/ 160845 h 160845"/>
              <a:gd name="connsiteX2" fmla="*/ 222787 w 4601747"/>
              <a:gd name="connsiteY2" fmla="*/ 18605 h 160845"/>
              <a:gd name="connsiteX3" fmla="*/ 0 w 4601747"/>
              <a:gd name="connsiteY3" fmla="*/ 0 h 160845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  <a:gd name="connsiteX0" fmla="*/ 4591329 w 4591329"/>
              <a:gd name="connsiteY0" fmla="*/ 142240 h 142240"/>
              <a:gd name="connsiteX1" fmla="*/ 313969 w 4591329"/>
              <a:gd name="connsiteY1" fmla="*/ 142240 h 142240"/>
              <a:gd name="connsiteX2" fmla="*/ 212369 w 4591329"/>
              <a:gd name="connsiteY2" fmla="*/ 0 h 142240"/>
              <a:gd name="connsiteX3" fmla="*/ 0 w 4591329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1329" h="142240">
                <a:moveTo>
                  <a:pt x="4591329" y="142240"/>
                </a:moveTo>
                <a:lnTo>
                  <a:pt x="313969" y="142240"/>
                </a:lnTo>
                <a:lnTo>
                  <a:pt x="212369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6BE4D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4" name="תמונה 3">
            <a:hlinkClick r:id="rId2"/>
            <a:extLst>
              <a:ext uri="{FF2B5EF4-FFF2-40B4-BE49-F238E27FC236}">
                <a16:creationId xmlns:a16="http://schemas.microsoft.com/office/drawing/2014/main" id="{8DB0DA6B-4F53-D856-31A7-06D7927F51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8" t="23387" r="8263" b="21987"/>
          <a:stretch/>
        </p:blipFill>
        <p:spPr>
          <a:xfrm>
            <a:off x="1547664" y="982201"/>
            <a:ext cx="6569342" cy="35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3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9E382-3B57-B0E5-914E-50D41F9F7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>
            <a:extLst>
              <a:ext uri="{FF2B5EF4-FFF2-40B4-BE49-F238E27FC236}">
                <a16:creationId xmlns:a16="http://schemas.microsoft.com/office/drawing/2014/main" id="{DEE47D34-C021-46D7-3D35-2BC0DF7FA325}"/>
              </a:ext>
            </a:extLst>
          </p:cNvPr>
          <p:cNvSpPr txBox="1">
            <a:spLocks/>
          </p:cNvSpPr>
          <p:nvPr/>
        </p:nvSpPr>
        <p:spPr bwMode="auto">
          <a:xfrm>
            <a:off x="6516216" y="320279"/>
            <a:ext cx="234054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  <a:t>פתרונות</a:t>
            </a:r>
            <a:r>
              <a:rPr lang="he-IL" altLang="en-US" sz="3000" spc="-75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  <a:t> </a:t>
            </a:r>
          </a:p>
        </p:txBody>
      </p:sp>
      <p:sp>
        <p:nvSpPr>
          <p:cNvPr id="18436" name="Rectangle 16">
            <a:extLst>
              <a:ext uri="{FF2B5EF4-FFF2-40B4-BE49-F238E27FC236}">
                <a16:creationId xmlns:a16="http://schemas.microsoft.com/office/drawing/2014/main" id="{107BF855-B126-AD67-17BE-6463781BD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67" y="2517056"/>
            <a:ext cx="1093569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קונים </a:t>
            </a:r>
            <a:br>
              <a:rPr lang="en-US" altLang="en-US" sz="1300" dirty="0">
                <a:latin typeface="Heebo" pitchFamily="2" charset="-79"/>
                <a:cs typeface="Heebo" pitchFamily="2" charset="-79"/>
              </a:rPr>
            </a:b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קצת יותר טוב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F39DC648-E159-BACA-1656-D901B903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430" y="2499742"/>
            <a:ext cx="970137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לא רוכשים </a:t>
            </a:r>
            <a:br>
              <a:rPr lang="en-US" altLang="en-US" sz="1300" dirty="0">
                <a:latin typeface="Heebo" pitchFamily="2" charset="-79"/>
                <a:cs typeface="Heebo" pitchFamily="2" charset="-79"/>
              </a:rPr>
            </a:b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קטן ומיותר</a:t>
            </a:r>
          </a:p>
        </p:txBody>
      </p:sp>
      <p:sp>
        <p:nvSpPr>
          <p:cNvPr id="18438" name="Rectangle 15">
            <a:extLst>
              <a:ext uri="{FF2B5EF4-FFF2-40B4-BE49-F238E27FC236}">
                <a16:creationId xmlns:a16="http://schemas.microsoft.com/office/drawing/2014/main" id="{EC7063FF-424E-8BA9-1068-286CF8DC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77" y="2517056"/>
            <a:ext cx="1635384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ts val="1400"/>
              </a:lnSpc>
              <a:spcBef>
                <a:spcPct val="0"/>
              </a:spcBef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רוכשים רק שלא ניתן </a:t>
            </a:r>
            <a:br>
              <a:rPr lang="en-US" altLang="en-US" sz="1300" dirty="0">
                <a:latin typeface="Heebo" pitchFamily="2" charset="-79"/>
                <a:cs typeface="Heebo" pitchFamily="2" charset="-79"/>
              </a:rPr>
            </a:b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לתקן ובאמת צריכים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F663C1B-EFBD-A63B-C00D-49EDF3582985}"/>
              </a:ext>
            </a:extLst>
          </p:cNvPr>
          <p:cNvSpPr txBox="1"/>
          <p:nvPr/>
        </p:nvSpPr>
        <p:spPr>
          <a:xfrm>
            <a:off x="6706584" y="1491630"/>
            <a:ext cx="2152663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ts val="2000"/>
              </a:lnSpc>
            </a:pPr>
            <a:r>
              <a:rPr lang="he-IL" altLang="en-US" sz="3000" b="1" dirty="0">
                <a:solidFill>
                  <a:srgbClr val="83BE4D"/>
                </a:solidFill>
                <a:latin typeface="Heebo" pitchFamily="2" charset="-79"/>
                <a:ea typeface="+mj-ea"/>
                <a:cs typeface="Heebo" pitchFamily="2" charset="-79"/>
              </a:rPr>
              <a:t>הפחתה: </a:t>
            </a:r>
            <a:br>
              <a:rPr lang="en-US" altLang="en-US" dirty="0">
                <a:solidFill>
                  <a:srgbClr val="83BE4D"/>
                </a:solidFill>
                <a:latin typeface="Heebo" pitchFamily="2" charset="-79"/>
                <a:ea typeface="+mj-ea"/>
                <a:cs typeface="Heebo" pitchFamily="2" charset="-79"/>
              </a:rPr>
            </a:br>
            <a:r>
              <a:rPr lang="he-IL" altLang="en-US" dirty="0">
                <a:latin typeface="Heebo" pitchFamily="2" charset="-79"/>
                <a:ea typeface="+mj-ea"/>
                <a:cs typeface="Heebo" pitchFamily="2" charset="-79"/>
              </a:rPr>
              <a:t>צמצום בכמות המוצרים </a:t>
            </a:r>
            <a:br>
              <a:rPr lang="en-US" altLang="en-US" dirty="0">
                <a:latin typeface="Heebo" pitchFamily="2" charset="-79"/>
                <a:ea typeface="+mj-ea"/>
                <a:cs typeface="Heebo" pitchFamily="2" charset="-79"/>
              </a:rPr>
            </a:br>
            <a:r>
              <a:rPr lang="he-IL" altLang="en-US" dirty="0">
                <a:latin typeface="Heebo" pitchFamily="2" charset="-79"/>
                <a:ea typeface="+mj-ea"/>
                <a:cs typeface="Heebo" pitchFamily="2" charset="-79"/>
              </a:rPr>
              <a:t>שאנו רוכשים</a:t>
            </a:r>
            <a:endParaRPr lang="he-IL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A922BAF2-F3B9-BA5C-0C52-AF21834FF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688" y="3549664"/>
            <a:ext cx="32993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b="1" dirty="0">
                <a:latin typeface="Heebo" pitchFamily="2" charset="-79"/>
                <a:cs typeface="Heebo" pitchFamily="2" charset="-79"/>
              </a:rPr>
              <a:t>שימוש במוצרים נטענים </a:t>
            </a:r>
            <a:br>
              <a:rPr lang="en-US" altLang="en-US" sz="1300" b="1" dirty="0">
                <a:latin typeface="Heebo" pitchFamily="2" charset="-79"/>
                <a:cs typeface="Heebo" pitchFamily="2" charset="-79"/>
              </a:rPr>
            </a:br>
            <a:r>
              <a:rPr lang="he-IL" altLang="en-US" sz="1300" b="1" dirty="0">
                <a:latin typeface="Heebo" pitchFamily="2" charset="-79"/>
                <a:cs typeface="Heebo" pitchFamily="2" charset="-79"/>
              </a:rPr>
              <a:t>גורם להפחתה בכמות הסוללות שאנו רוכשים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846B60-B6AC-E312-77DC-453DA13A94DA}"/>
              </a:ext>
            </a:extLst>
          </p:cNvPr>
          <p:cNvSpPr/>
          <p:nvPr/>
        </p:nvSpPr>
        <p:spPr>
          <a:xfrm>
            <a:off x="7110413" y="699542"/>
            <a:ext cx="1622903" cy="45719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4F9D2B-7291-67EF-9390-26BC4EC97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9118" y="1203598"/>
            <a:ext cx="456535" cy="10956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F7089ED-8239-838B-7AD9-4EEFE961D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3979" y="1194458"/>
            <a:ext cx="547536" cy="109507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741B80E-1D49-B3FE-1FC3-C6D776046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9841" y="1142308"/>
            <a:ext cx="456535" cy="1163188"/>
          </a:xfrm>
          <a:prstGeom prst="rect">
            <a:avLst/>
          </a:prstGeom>
        </p:spPr>
      </p:pic>
      <p:pic>
        <p:nvPicPr>
          <p:cNvPr id="14" name="Picture 13" descr="A green and white speech bubble with blue and red buttons&#10;&#10;Description automatically generated">
            <a:extLst>
              <a:ext uri="{FF2B5EF4-FFF2-40B4-BE49-F238E27FC236}">
                <a16:creationId xmlns:a16="http://schemas.microsoft.com/office/drawing/2014/main" id="{563373BB-C658-FAE5-1B74-6294F11AD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67" y="3515812"/>
            <a:ext cx="1201086" cy="56014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BA64F0-A74B-2A08-666D-E6D1FC356D8B}"/>
              </a:ext>
            </a:extLst>
          </p:cNvPr>
          <p:cNvCxnSpPr>
            <a:cxnSpLocks/>
          </p:cNvCxnSpPr>
          <p:nvPr/>
        </p:nvCxnSpPr>
        <p:spPr>
          <a:xfrm>
            <a:off x="5333329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48DF4F-1CBA-276C-EB05-DF3AF43C7576}"/>
              </a:ext>
            </a:extLst>
          </p:cNvPr>
          <p:cNvCxnSpPr>
            <a:cxnSpLocks/>
          </p:cNvCxnSpPr>
          <p:nvPr/>
        </p:nvCxnSpPr>
        <p:spPr>
          <a:xfrm>
            <a:off x="3326729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C3BEED-A2EC-B100-5053-301E372DD3CB}"/>
              </a:ext>
            </a:extLst>
          </p:cNvPr>
          <p:cNvCxnSpPr>
            <a:cxnSpLocks/>
          </p:cNvCxnSpPr>
          <p:nvPr/>
        </p:nvCxnSpPr>
        <p:spPr>
          <a:xfrm>
            <a:off x="1252396" y="2441054"/>
            <a:ext cx="822847" cy="0"/>
          </a:xfrm>
          <a:prstGeom prst="line">
            <a:avLst/>
          </a:prstGeom>
          <a:ln w="12700" cap="rnd">
            <a:solidFill>
              <a:srgbClr val="83BE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4DE8305-A3CB-99C7-F348-4BB18E3E1538}"/>
              </a:ext>
            </a:extLst>
          </p:cNvPr>
          <p:cNvSpPr/>
          <p:nvPr/>
        </p:nvSpPr>
        <p:spPr>
          <a:xfrm>
            <a:off x="1151657" y="3363838"/>
            <a:ext cx="5046011" cy="864096"/>
          </a:xfrm>
          <a:prstGeom prst="round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7787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BCA05-BDBA-16B9-61B7-F2628A04C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>
            <a:extLst>
              <a:ext uri="{FF2B5EF4-FFF2-40B4-BE49-F238E27FC236}">
                <a16:creationId xmlns:a16="http://schemas.microsoft.com/office/drawing/2014/main" id="{B8CEC935-E970-B7CE-A4B4-1BB912F9CEF9}"/>
              </a:ext>
            </a:extLst>
          </p:cNvPr>
          <p:cNvSpPr txBox="1">
            <a:spLocks/>
          </p:cNvSpPr>
          <p:nvPr/>
        </p:nvSpPr>
        <p:spPr bwMode="auto">
          <a:xfrm>
            <a:off x="5189904" y="352790"/>
            <a:ext cx="354057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Calibri" panose="020F0502020204030204" pitchFamily="34" charset="0"/>
              </a:rPr>
              <a:t>פתרונות: שימוש חוזר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DA770C24-71C1-DE1B-FB40-C1F1F460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184" y="3692762"/>
            <a:ext cx="54053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תיקון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C5FE110-2861-4436-1322-548AAC3A54B1}"/>
              </a:ext>
            </a:extLst>
          </p:cNvPr>
          <p:cNvSpPr txBox="1"/>
          <p:nvPr/>
        </p:nvSpPr>
        <p:spPr>
          <a:xfrm>
            <a:off x="5155234" y="1851670"/>
            <a:ext cx="3675264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altLang="en-US" sz="2200" dirty="0">
                <a:solidFill>
                  <a:schemeClr val="bg2"/>
                </a:solidFill>
                <a:latin typeface="Heebo" pitchFamily="2" charset="-79"/>
                <a:ea typeface="+mj-ea"/>
                <a:cs typeface="Heebo" pitchFamily="2" charset="-79"/>
              </a:rPr>
              <a:t>שימוש חוזר </a:t>
            </a:r>
            <a:br>
              <a:rPr lang="en-US" altLang="en-US" sz="1700" dirty="0">
                <a:solidFill>
                  <a:schemeClr val="bg2"/>
                </a:solidFill>
                <a:latin typeface="Heebo" pitchFamily="2" charset="-79"/>
                <a:ea typeface="+mj-ea"/>
                <a:cs typeface="Heebo" pitchFamily="2" charset="-79"/>
              </a:rPr>
            </a:br>
            <a:r>
              <a:rPr lang="he-IL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  <a:t>הינו תהליך שמאפשר לנו </a:t>
            </a:r>
            <a:br>
              <a:rPr lang="en-US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</a:br>
            <a:r>
              <a:rPr lang="he-IL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  <a:t>להשתמש באותו מוצר פעם נוספת </a:t>
            </a:r>
            <a:br>
              <a:rPr lang="en-US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</a:br>
            <a:r>
              <a:rPr lang="he-IL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ea typeface="+mj-ea"/>
                <a:cs typeface="Heebo" pitchFamily="2" charset="-79"/>
              </a:rPr>
              <a:t>לאותה מטרה או למטרה חדשה</a:t>
            </a:r>
            <a:endParaRPr lang="he-IL" sz="17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2A9CD0C-FD7F-0CD7-CEAB-87D26397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07" y="3692762"/>
            <a:ext cx="14895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יצירה בשימוש חוזר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4E8FCC36-3A17-AA89-58FC-9CB5EB9D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1321976"/>
            <a:ext cx="2267315" cy="2275106"/>
          </a:xfrm>
          <a:prstGeom prst="ellipse">
            <a:avLst/>
          </a:prstGeom>
        </p:spPr>
      </p:pic>
      <p:pic>
        <p:nvPicPr>
          <p:cNvPr id="7" name="תמונה 7">
            <a:extLst>
              <a:ext uri="{FF2B5EF4-FFF2-40B4-BE49-F238E27FC236}">
                <a16:creationId xmlns:a16="http://schemas.microsoft.com/office/drawing/2014/main" id="{9E634807-6D66-BB85-36FD-3DB704E9E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r="16722"/>
          <a:stretch/>
        </p:blipFill>
        <p:spPr>
          <a:xfrm>
            <a:off x="3346376" y="1321976"/>
            <a:ext cx="2267315" cy="2275106"/>
          </a:xfrm>
          <a:prstGeom prst="ellipse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178732A-4DB9-E5D9-028F-3DFF8D4EFCA8}"/>
              </a:ext>
            </a:extLst>
          </p:cNvPr>
          <p:cNvSpPr/>
          <p:nvPr/>
        </p:nvSpPr>
        <p:spPr>
          <a:xfrm>
            <a:off x="4860032" y="676980"/>
            <a:ext cx="3870449" cy="9457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32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>
            <a:extLst>
              <a:ext uri="{FF2B5EF4-FFF2-40B4-BE49-F238E27FC236}">
                <a16:creationId xmlns:a16="http://schemas.microsoft.com/office/drawing/2014/main" id="{30263A4D-6F09-885E-181F-5AF1D6554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9"/>
          <a:stretch/>
        </p:blipFill>
        <p:spPr bwMode="auto">
          <a:xfrm>
            <a:off x="6905806" y="1019632"/>
            <a:ext cx="1910779" cy="1738016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6253389-DDE8-8FC9-150D-1FA997A17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1" y="669549"/>
            <a:ext cx="1775956" cy="1657774"/>
          </a:xfrm>
          <a:prstGeom prst="rect">
            <a:avLst/>
          </a:prstGeom>
        </p:spPr>
      </p:pic>
      <p:pic>
        <p:nvPicPr>
          <p:cNvPr id="11" name="תמונה 10" descr="תמונה שמכילה טקסט, פרסום, קופסה, אוכל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A4020C73-FA64-5CD8-B102-35278AAAC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900" y="2569630"/>
            <a:ext cx="1814957" cy="187700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325F1F-A081-6F52-F7F1-6A1D4AAB9241}"/>
              </a:ext>
            </a:extLst>
          </p:cNvPr>
          <p:cNvCxnSpPr>
            <a:cxnSpLocks/>
          </p:cNvCxnSpPr>
          <p:nvPr/>
        </p:nvCxnSpPr>
        <p:spPr>
          <a:xfrm>
            <a:off x="5220072" y="3167638"/>
            <a:ext cx="1800200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BB0281-2656-4BB4-2107-E03FE9F5C753}"/>
              </a:ext>
            </a:extLst>
          </p:cNvPr>
          <p:cNvCxnSpPr>
            <a:cxnSpLocks/>
          </p:cNvCxnSpPr>
          <p:nvPr/>
        </p:nvCxnSpPr>
        <p:spPr>
          <a:xfrm>
            <a:off x="5810007" y="2283718"/>
            <a:ext cx="1310401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94D20E4-8034-B19A-E601-169BFFA08F0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11008" r="18682"/>
          <a:stretch/>
        </p:blipFill>
        <p:spPr>
          <a:xfrm>
            <a:off x="1926092" y="2678197"/>
            <a:ext cx="1608623" cy="1608623"/>
          </a:xfrm>
          <a:prstGeom prst="ellipse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B03781-0141-251A-0A13-7312584B3171}"/>
              </a:ext>
            </a:extLst>
          </p:cNvPr>
          <p:cNvCxnSpPr>
            <a:cxnSpLocks/>
          </p:cNvCxnSpPr>
          <p:nvPr/>
        </p:nvCxnSpPr>
        <p:spPr>
          <a:xfrm flipH="1">
            <a:off x="3164353" y="2848812"/>
            <a:ext cx="1119615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2A66376-CEEF-871F-951D-8352B00151E5}"/>
              </a:ext>
            </a:extLst>
          </p:cNvPr>
          <p:cNvCxnSpPr>
            <a:cxnSpLocks/>
          </p:cNvCxnSpPr>
          <p:nvPr/>
        </p:nvCxnSpPr>
        <p:spPr>
          <a:xfrm flipH="1">
            <a:off x="3203848" y="1635646"/>
            <a:ext cx="1440160" cy="0"/>
          </a:xfrm>
          <a:prstGeom prst="line">
            <a:avLst/>
          </a:prstGeom>
          <a:ln>
            <a:solidFill>
              <a:srgbClr val="68963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CE9462C-8757-4AC7-5706-2E2E6961E96E}"/>
              </a:ext>
            </a:extLst>
          </p:cNvPr>
          <p:cNvSpPr/>
          <p:nvPr/>
        </p:nvSpPr>
        <p:spPr>
          <a:xfrm>
            <a:off x="4015115" y="1386241"/>
            <a:ext cx="1866900" cy="186690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L"/>
          </a:p>
        </p:txBody>
      </p:sp>
      <p:sp>
        <p:nvSpPr>
          <p:cNvPr id="25609" name="Rectangle 17">
            <a:extLst>
              <a:ext uri="{FF2B5EF4-FFF2-40B4-BE49-F238E27FC236}">
                <a16:creationId xmlns:a16="http://schemas.microsoft.com/office/drawing/2014/main" id="{C2EC6D29-C5FD-0940-80FA-92BE20D45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381" y="875110"/>
            <a:ext cx="401002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5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endParaRPr lang="en-US" altLang="en-US" sz="16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08AB23-0D6D-E845-B2EB-9D502BBDB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653" y="1022187"/>
            <a:ext cx="14394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איסוף מבית הלקוח</a:t>
            </a:r>
          </a:p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מוצר ישן </a:t>
            </a:r>
          </a:p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כאשר קונים </a:t>
            </a:r>
          </a:p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מוצר חדש</a:t>
            </a:r>
            <a:endParaRPr lang="en-US" altLang="en-US" sz="1200" dirty="0">
              <a:latin typeface="Heebo" pitchFamily="2" charset="-79"/>
              <a:cs typeface="Heebo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D45E1D-5E30-B44D-93E3-B33B15521F39}"/>
              </a:ext>
            </a:extLst>
          </p:cNvPr>
          <p:cNvGrpSpPr/>
          <p:nvPr/>
        </p:nvGrpSpPr>
        <p:grpSpPr>
          <a:xfrm>
            <a:off x="4692215" y="3328687"/>
            <a:ext cx="2102989" cy="579160"/>
            <a:chOff x="3896537" y="3933895"/>
            <a:chExt cx="2803985" cy="573413"/>
          </a:xfrm>
        </p:grpSpPr>
        <p:sp>
          <p:nvSpPr>
            <p:cNvPr id="36" name="Rectangle 7">
              <a:extLst>
                <a:ext uri="{FF2B5EF4-FFF2-40B4-BE49-F238E27FC236}">
                  <a16:creationId xmlns:a16="http://schemas.microsoft.com/office/drawing/2014/main" id="{5B5B87EF-4624-493A-B9F3-AD19FA7D0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0580" y="3933895"/>
              <a:ext cx="2419942" cy="28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rtl="0">
                <a:spcBef>
                  <a:spcPct val="0"/>
                </a:spcBef>
                <a:buFontTx/>
                <a:buNone/>
                <a:defRPr/>
              </a:pPr>
              <a:r>
                <a:rPr lang="he-IL" altLang="en-US" sz="1300" dirty="0">
                  <a:latin typeface="Heebo" pitchFamily="2" charset="-79"/>
                  <a:cs typeface="Heebo" pitchFamily="2" charset="-79"/>
                </a:rPr>
                <a:t>מרכז איסוף - "חשמלית"</a:t>
              </a:r>
              <a:endParaRPr lang="en-US" altLang="en-US" sz="1300" dirty="0">
                <a:latin typeface="Heebo" pitchFamily="2" charset="-79"/>
                <a:cs typeface="Heebo" pitchFamily="2" charset="-79"/>
              </a:endParaRPr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6DA12BB2-490B-484A-927E-10EAD1F90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537" y="4111168"/>
              <a:ext cx="2803985" cy="396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he-IL" sz="1000" dirty="0">
                  <a:solidFill>
                    <a:srgbClr val="222222"/>
                  </a:solidFill>
                  <a:latin typeface="Heebo" pitchFamily="2" charset="-79"/>
                  <a:cs typeface="Heebo" pitchFamily="2" charset="-79"/>
                </a:rPr>
                <a:t>מרכז איסוף לפסולת אלקטרונית</a:t>
              </a:r>
              <a:br>
                <a:rPr lang="en-US" sz="1000" dirty="0">
                  <a:solidFill>
                    <a:srgbClr val="222222"/>
                  </a:solidFill>
                  <a:latin typeface="Heebo" pitchFamily="2" charset="-79"/>
                  <a:cs typeface="Heebo" pitchFamily="2" charset="-79"/>
                </a:rPr>
              </a:br>
              <a:r>
                <a:rPr lang="he-IL" sz="1000" dirty="0">
                  <a:solidFill>
                    <a:srgbClr val="222222"/>
                  </a:solidFill>
                  <a:latin typeface="Heebo" pitchFamily="2" charset="-79"/>
                  <a:cs typeface="Heebo" pitchFamily="2" charset="-79"/>
                </a:rPr>
                <a:t>קטנה ובינונית, נורות וסוללות</a:t>
              </a:r>
              <a:endParaRPr lang="he-IL" altLang="he-IL" sz="1000" dirty="0">
                <a:latin typeface="Heebo" pitchFamily="2" charset="-79"/>
                <a:cs typeface="Heebo" pitchFamily="2" charset="-79"/>
              </a:endParaRPr>
            </a:p>
          </p:txBody>
        </p:sp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2F81973C-71DB-4797-8ED1-C4CD68C5441B}"/>
              </a:ext>
            </a:extLst>
          </p:cNvPr>
          <p:cNvSpPr/>
          <p:nvPr/>
        </p:nvSpPr>
        <p:spPr>
          <a:xfrm>
            <a:off x="2716048" y="4649610"/>
            <a:ext cx="50080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he-IL" altLang="en-US" sz="1100" b="1" dirty="0">
                <a:latin typeface="Heebo" pitchFamily="2" charset="-79"/>
                <a:cs typeface="Heebo" pitchFamily="2" charset="-79"/>
              </a:rPr>
              <a:t>רשימת הכתובות של מרכזי ומוקדי האיסוף בעמוד הרשות</a:t>
            </a:r>
            <a:r>
              <a:rPr lang="en-US" altLang="en-US" sz="1100" b="1" dirty="0">
                <a:latin typeface="Heebo" pitchFamily="2" charset="-79"/>
                <a:cs typeface="Heebo" pitchFamily="2" charset="-79"/>
              </a:rPr>
              <a:t> </a:t>
            </a:r>
            <a:r>
              <a:rPr lang="he-IL" altLang="en-US" sz="1100" b="1" dirty="0">
                <a:latin typeface="Heebo" pitchFamily="2" charset="-79"/>
                <a:cs typeface="Heebo" pitchFamily="2" charset="-79"/>
              </a:rPr>
              <a:t>באתר מא"י:</a:t>
            </a:r>
            <a:r>
              <a:rPr lang="he-IL" altLang="en-US" sz="1100" dirty="0">
                <a:latin typeface="Heebo" pitchFamily="2" charset="-79"/>
                <a:cs typeface="Heebo" pitchFamily="2" charset="-79"/>
              </a:rPr>
              <a:t> </a:t>
            </a:r>
            <a:r>
              <a:rPr lang="en-US" altLang="en-US" sz="1100" dirty="0">
                <a:solidFill>
                  <a:schemeClr val="bg2"/>
                </a:solidFill>
                <a:latin typeface="Heebo" pitchFamily="2" charset="-79"/>
                <a:cs typeface="Heebo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www.mai.org.il</a:t>
            </a:r>
            <a:endParaRPr lang="he-IL" altLang="en-US" sz="1100" dirty="0">
              <a:solidFill>
                <a:schemeClr val="bg2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F8040-521D-744C-9834-8B2C3BDCA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63" y="1895570"/>
            <a:ext cx="15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200" dirty="0">
                <a:latin typeface="Heebo" pitchFamily="2" charset="-79"/>
                <a:cs typeface="Heebo" pitchFamily="2" charset="-79"/>
              </a:rPr>
              <a:t>מפעל המיחזור </a:t>
            </a:r>
          </a:p>
          <a:p>
            <a:pPr rtl="0">
              <a:spcBef>
                <a:spcPct val="0"/>
              </a:spcBef>
              <a:buFontTx/>
              <a:buNone/>
              <a:defRPr/>
            </a:pPr>
            <a:r>
              <a:rPr lang="en-US" altLang="en-US" sz="1200" dirty="0">
                <a:latin typeface="Heebo" pitchFamily="2" charset="-79"/>
                <a:cs typeface="Heebo" pitchFamily="2" charset="-79"/>
              </a:rPr>
              <a:t>FACTORY</a:t>
            </a:r>
            <a:r>
              <a:rPr lang="he-IL" altLang="en-US" sz="1200" dirty="0">
                <a:latin typeface="Heebo" pitchFamily="2" charset="-79"/>
                <a:cs typeface="Heebo" pitchFamily="2" charset="-79"/>
              </a:rPr>
              <a:t> מא"י  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1B1FF63-ECF5-F0CF-3384-B78C70CC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51" y="3098262"/>
            <a:ext cx="1437588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None/>
              <a:defRPr/>
            </a:pPr>
            <a:r>
              <a:rPr lang="he-IL" altLang="en-US" sz="1300" dirty="0">
                <a:latin typeface="Heebo" pitchFamily="2" charset="-79"/>
                <a:cs typeface="Heebo" pitchFamily="2" charset="-79"/>
              </a:rPr>
              <a:t>מוקד איסוף</a:t>
            </a:r>
            <a:br>
              <a:rPr lang="en-US" altLang="en-US" sz="1275" dirty="0">
                <a:latin typeface="Heebo" pitchFamily="2" charset="-79"/>
                <a:cs typeface="Heebo" pitchFamily="2" charset="-79"/>
              </a:rPr>
            </a:br>
            <a:r>
              <a:rPr lang="he-IL" altLang="en-US" sz="1000" dirty="0">
                <a:solidFill>
                  <a:srgbClr val="222222"/>
                </a:solidFill>
                <a:latin typeface="Heebo" pitchFamily="2" charset="-79"/>
                <a:cs typeface="Heebo" pitchFamily="2" charset="-79"/>
              </a:rPr>
              <a:t>מכיל חבית לפסולת אלקטרונית קטנה ובינונית ופח לסוללות</a:t>
            </a:r>
            <a:endParaRPr lang="en-US" altLang="en-US" sz="1000" dirty="0">
              <a:solidFill>
                <a:srgbClr val="222222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E165830-B551-4349-1755-549501C9C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730" y="4466427"/>
            <a:ext cx="41314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he-IL" altLang="en-US" sz="1100" dirty="0" err="1">
                <a:latin typeface="Heebo" pitchFamily="2" charset="-79"/>
                <a:cs typeface="Heebo" pitchFamily="2" charset="-79"/>
              </a:rPr>
              <a:t>מיחזור</a:t>
            </a:r>
            <a:r>
              <a:rPr lang="he-IL" altLang="en-US" sz="1100" dirty="0">
                <a:latin typeface="Heebo" pitchFamily="2" charset="-79"/>
                <a:cs typeface="Heebo" pitchFamily="2" charset="-79"/>
              </a:rPr>
              <a:t> פסולת אלקטרונית ביתית הינו חובה על פי חוק</a:t>
            </a:r>
          </a:p>
        </p:txBody>
      </p:sp>
      <p:pic>
        <p:nvPicPr>
          <p:cNvPr id="41" name="Picture 9">
            <a:extLst>
              <a:ext uri="{FF2B5EF4-FFF2-40B4-BE49-F238E27FC236}">
                <a16:creationId xmlns:a16="http://schemas.microsoft.com/office/drawing/2014/main" id="{321BCDBA-8FBC-C2E3-FCAB-BDCC4019C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2871" y="4475894"/>
            <a:ext cx="443572" cy="42837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DA93DE-90F4-FA2D-D759-1E14E17DF030}"/>
              </a:ext>
            </a:extLst>
          </p:cNvPr>
          <p:cNvSpPr txBox="1"/>
          <p:nvPr/>
        </p:nvSpPr>
        <p:spPr>
          <a:xfrm>
            <a:off x="4700544" y="222118"/>
            <a:ext cx="41554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alt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מיחזור</a:t>
            </a:r>
            <a:r>
              <a:rPr lang="he-IL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Heebo" pitchFamily="2" charset="-79"/>
                <a:cs typeface="Heebo" pitchFamily="2" charset="-79"/>
              </a:rPr>
              <a:t> פסולת אלקטרונית</a:t>
            </a:r>
            <a:endParaRPr lang="en-IL" sz="30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244B521-0773-C6BE-73C2-780FFEFCD83E}"/>
              </a:ext>
            </a:extLst>
          </p:cNvPr>
          <p:cNvSpPr/>
          <p:nvPr/>
        </p:nvSpPr>
        <p:spPr>
          <a:xfrm>
            <a:off x="3995936" y="721444"/>
            <a:ext cx="4752505" cy="67220"/>
          </a:xfrm>
          <a:custGeom>
            <a:avLst/>
            <a:gdLst>
              <a:gd name="connsiteX0" fmla="*/ 4836160 w 4836160"/>
              <a:gd name="connsiteY0" fmla="*/ 142240 h 142240"/>
              <a:gd name="connsiteX1" fmla="*/ 558800 w 4836160"/>
              <a:gd name="connsiteY1" fmla="*/ 142240 h 142240"/>
              <a:gd name="connsiteX2" fmla="*/ 457200 w 4836160"/>
              <a:gd name="connsiteY2" fmla="*/ 0 h 142240"/>
              <a:gd name="connsiteX3" fmla="*/ 0 w 4836160"/>
              <a:gd name="connsiteY3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160" h="142240">
                <a:moveTo>
                  <a:pt x="4836160" y="142240"/>
                </a:moveTo>
                <a:lnTo>
                  <a:pt x="558800" y="142240"/>
                </a:lnTo>
                <a:lnTo>
                  <a:pt x="45720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8ABE4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014F2-2C2E-A135-D272-CC36FCCE3FFA}"/>
              </a:ext>
            </a:extLst>
          </p:cNvPr>
          <p:cNvSpPr txBox="1"/>
          <p:nvPr/>
        </p:nvSpPr>
        <p:spPr>
          <a:xfrm>
            <a:off x="3995936" y="1635646"/>
            <a:ext cx="1866900" cy="1378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מסירת</a:t>
            </a:r>
            <a: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b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</a:br>
            <a:r>
              <a:rPr lang="en-US" altLang="en-US" sz="2500" b="1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הפסולת</a:t>
            </a:r>
            <a: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b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</a:br>
            <a:r>
              <a:rPr lang="en-US" altLang="en-US" sz="2500" b="1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למיחזור</a:t>
            </a:r>
            <a:r>
              <a:rPr lang="en-US" altLang="en-US" sz="25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endParaRPr lang="he-IL" altLang="en-US" sz="2500" b="1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אפשרית</a:t>
            </a:r>
            <a:r>
              <a:rPr lang="en-US" altLang="en-US" sz="20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endParaRPr lang="he-IL" altLang="en-US" sz="20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ב-4  </a:t>
            </a:r>
            <a:r>
              <a:rPr lang="en-US" altLang="en-US" sz="2000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דרכים</a:t>
            </a:r>
            <a:r>
              <a:rPr lang="en-US" altLang="en-US" sz="20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:</a:t>
            </a:r>
            <a:r>
              <a:rPr lang="he-IL" altLang="en-US" sz="20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endParaRPr lang="en-IL" sz="20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29A1BF-D4C1-74BA-12B9-88F260D7CD39}"/>
              </a:ext>
            </a:extLst>
          </p:cNvPr>
          <p:cNvSpPr/>
          <p:nvPr/>
        </p:nvSpPr>
        <p:spPr>
          <a:xfrm>
            <a:off x="8270314" y="2862042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BBADD50-B43B-0343-9C87-BE4947041228}"/>
              </a:ext>
            </a:extLst>
          </p:cNvPr>
          <p:cNvSpPr/>
          <p:nvPr/>
        </p:nvSpPr>
        <p:spPr>
          <a:xfrm>
            <a:off x="7553717" y="880955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F26D6F-8156-B682-37FD-4E1B6BE99F4E}"/>
              </a:ext>
            </a:extLst>
          </p:cNvPr>
          <p:cNvSpPr/>
          <p:nvPr/>
        </p:nvSpPr>
        <p:spPr>
          <a:xfrm>
            <a:off x="3543692" y="871827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1CFDE1-0241-DB48-939C-E9C53C52FD17}"/>
              </a:ext>
            </a:extLst>
          </p:cNvPr>
          <p:cNvSpPr/>
          <p:nvPr/>
        </p:nvSpPr>
        <p:spPr>
          <a:xfrm>
            <a:off x="2612293" y="2551066"/>
            <a:ext cx="236220" cy="236220"/>
          </a:xfrm>
          <a:prstGeom prst="ellipse">
            <a:avLst/>
          </a:prstGeom>
          <a:solidFill>
            <a:srgbClr val="83BE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L" sz="16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mai">
      <a:dk1>
        <a:srgbClr val="000000"/>
      </a:dk1>
      <a:lt1>
        <a:srgbClr val="FFFFFF"/>
      </a:lt1>
      <a:dk2>
        <a:srgbClr val="1B8438"/>
      </a:dk2>
      <a:lt2>
        <a:srgbClr val="86BE4D"/>
      </a:lt2>
      <a:accent1>
        <a:srgbClr val="24ADEE"/>
      </a:accent1>
      <a:accent2>
        <a:srgbClr val="F09822"/>
      </a:accent2>
      <a:accent3>
        <a:srgbClr val="EF4552"/>
      </a:accent3>
      <a:accent4>
        <a:srgbClr val="88BC3F"/>
      </a:accent4>
      <a:accent5>
        <a:srgbClr val="69953F"/>
      </a:accent5>
      <a:accent6>
        <a:srgbClr val="8C8C8C"/>
      </a:accent6>
      <a:hlink>
        <a:srgbClr val="24ADEE"/>
      </a:hlink>
      <a:folHlink>
        <a:srgbClr val="1B84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38367</TotalTime>
  <Words>503</Words>
  <Application>Microsoft Office PowerPoint</Application>
  <PresentationFormat>‫הצגה על המסך (16:9)</PresentationFormat>
  <Paragraphs>99</Paragraphs>
  <Slides>15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0" baseType="lpstr">
      <vt:lpstr>Arial</vt:lpstr>
      <vt:lpstr>Calibri</vt:lpstr>
      <vt:lpstr>Heebo</vt:lpstr>
      <vt:lpstr>Heebo Medium</vt:lpstr>
      <vt:lpstr>ערכת נושא Office</vt:lpstr>
      <vt:lpstr>מצגת של PowerPoint‏</vt:lpstr>
      <vt:lpstr>כל מיחזור מתחיל בסיפור</vt:lpstr>
      <vt:lpstr>מצגת של PowerPoint‏</vt:lpstr>
      <vt:lpstr>מצגת של PowerPoint‏</vt:lpstr>
      <vt:lpstr>בעיית הפסולת האלקטרונית – מסלול הפסולת הרגיל</vt:lpstr>
      <vt:lpstr>כתבה על פעילות תאגיד מא"י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הצלת כדור הארץ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לוגו מאי :  חללית מ.א.י - מיחזור אלקטרוניקה ישראל חללית לשיגור - פסולת אלקטרונית למיחזור. [תמונת הדמיה של החללית מורכבת]</dc:title>
  <dc:creator>אברהם</dc:creator>
  <cp:lastModifiedBy>דפי פלוטקין</cp:lastModifiedBy>
  <cp:revision>271</cp:revision>
  <dcterms:created xsi:type="dcterms:W3CDTF">2018-04-22T08:21:18Z</dcterms:created>
  <dcterms:modified xsi:type="dcterms:W3CDTF">2025-11-09T11:30:34Z</dcterms:modified>
</cp:coreProperties>
</file>