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6" r:id="rId2"/>
    <p:sldId id="272" r:id="rId3"/>
    <p:sldId id="284" r:id="rId4"/>
    <p:sldId id="285" r:id="rId5"/>
    <p:sldId id="286" r:id="rId6"/>
    <p:sldId id="283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5" r:id="rId15"/>
    <p:sldId id="294" r:id="rId16"/>
  </p:sldIdLst>
  <p:sldSz cx="9144000" cy="5143500" type="screen16x9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החלפונים" initials="" lastIdx="0" clrIdx="0"/>
  <p:cmAuthor id="2" name="החלפונים" initials="ה" lastIdx="13" clrIdx="1">
    <p:extLst>
      <p:ext uri="{19B8F6BF-5375-455C-9EA6-DF929625EA0E}">
        <p15:presenceInfo xmlns:p15="http://schemas.microsoft.com/office/powerpoint/2012/main" userId="החלפונים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E4D"/>
    <a:srgbClr val="53863C"/>
    <a:srgbClr val="83BE4D"/>
    <a:srgbClr val="F0444C"/>
    <a:srgbClr val="F19922"/>
    <a:srgbClr val="24AEEF"/>
    <a:srgbClr val="1A8539"/>
    <a:srgbClr val="689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93" autoAdjust="0"/>
    <p:restoredTop sz="94609"/>
  </p:normalViewPr>
  <p:slideViewPr>
    <p:cSldViewPr showGuides="1">
      <p:cViewPr varScale="1">
        <p:scale>
          <a:sx n="91" d="100"/>
          <a:sy n="91" d="100"/>
        </p:scale>
        <p:origin x="120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BB7CA7-368F-9943-852B-4B5EDC910F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64C64-2D3C-6843-BBC1-387D851558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1B550F44-A6E9-4640-B758-4725362C8405}" type="datetimeFigureOut">
              <a:rPr lang="he-IL"/>
              <a:pPr>
                <a:defRPr/>
              </a:pPr>
              <a:t>י"ט/חשון/תשפ"ו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1514D-C407-3C42-B155-BE3BB0AC83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4411C-F780-414E-A41D-B88A452F15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79E2622C-8CEE-C444-AB14-29E513E7E6B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BE19A5-0A3C-9249-8CD9-BF1CF89544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8F2FA-A092-FF44-9521-D4A534A7545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34C45027-C6EF-C94D-AAE3-58AE917FD88E}" type="datetimeFigureOut">
              <a:rPr lang="he-IL"/>
              <a:pPr>
                <a:defRPr/>
              </a:pPr>
              <a:t>י"ט/חשון/תשפ"ו</a:t>
            </a:fld>
            <a:endParaRPr lang="he-IL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0F718D1-AA43-3C41-A63B-B432A61947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06453C-B6A8-D348-B26C-8E37DE98C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329BB-2D3E-D54F-8023-E0A165CA10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4E24E-34E8-BE4E-B105-9737E91BD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C33A82A8-4B12-9E44-9FC4-67184473D575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61091BCD-9C7B-9640-93D2-E4AC0C4B73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B9938197-016D-5D42-A417-56DDB98D5A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7026A89C-0E14-AC4A-B13D-73608F141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F3C0B6-8910-4142-A1FA-1A7500258F03}" type="slidenum">
              <a:rPr lang="he-IL" altLang="en-US" smtClean="0"/>
              <a:pPr/>
              <a:t>1</a:t>
            </a:fld>
            <a:endParaRPr lang="he-IL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2AD4CC58-139A-0346-9E6A-784CB533BD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B3F30E76-6793-9845-A048-EA10B3C8A4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052D925E-8CA9-A946-B71F-EE7CEFEDF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499D68-4989-274C-8F4F-AEAA58282852}" type="slidenum">
              <a:rPr lang="he-IL" altLang="en-US" smtClean="0"/>
              <a:pPr/>
              <a:t>2</a:t>
            </a:fld>
            <a:endParaRPr lang="he-IL" altLang="en-US"/>
          </a:p>
        </p:txBody>
      </p:sp>
    </p:spTree>
    <p:extLst>
      <p:ext uri="{BB962C8B-B14F-4D97-AF65-F5344CB8AC3E}">
        <p14:creationId xmlns:p14="http://schemas.microsoft.com/office/powerpoint/2010/main" val="393538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A17DDE76-CAE3-D249-8AC3-831CD0FA9C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89923"/>
            <a:ext cx="9144000" cy="53578"/>
          </a:xfrm>
          <a:prstGeom prst="rect">
            <a:avLst/>
          </a:prstGeom>
          <a:solidFill>
            <a:srgbClr val="8ABE4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defRPr/>
            </a:pPr>
            <a:endParaRPr lang="en-US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60432" y="4729163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/>
              <a:pPr algn="ctr">
                <a:defRPr/>
              </a:pPr>
              <a:t>‹#›</a:t>
            </a:fld>
            <a:endParaRPr lang="en-US" sz="1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12C749-0956-64C6-6E00-EAF6632574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114" y="265816"/>
            <a:ext cx="3816350" cy="358775"/>
          </a:xfrm>
          <a:prstGeom prst="rect">
            <a:avLst/>
          </a:prstGeom>
        </p:spPr>
        <p:txBody>
          <a:bodyPr anchor="ctr"/>
          <a:lstStyle>
            <a:lvl1pPr marL="0" indent="0" algn="r" rtl="1">
              <a:buNone/>
              <a:defRPr sz="3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dirty="0"/>
              <a:t>כותרת ראשית</a:t>
            </a:r>
            <a:endParaRPr lang="en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3337D23-6A59-E3DC-D9ED-3E7F1C1E6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616" y="4436048"/>
            <a:ext cx="1011899" cy="522582"/>
          </a:xfrm>
          <a:prstGeom prst="rect">
            <a:avLst/>
          </a:prstGeom>
        </p:spPr>
      </p:pic>
      <p:pic>
        <p:nvPicPr>
          <p:cNvPr id="5" name="תמונה 4" descr="תמונה שמכילה גופן, גרפיקה, טקסט, לוגו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6F0C7749-268D-3FDD-7D89-6C46A5BBA4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" y="113663"/>
            <a:ext cx="827702" cy="7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A17DDE76-CAE3-D249-8AC3-831CD0FA9C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89923"/>
            <a:ext cx="9144000" cy="53578"/>
          </a:xfrm>
          <a:prstGeom prst="rect">
            <a:avLst/>
          </a:prstGeom>
          <a:solidFill>
            <a:srgbClr val="8ABE4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defRPr/>
            </a:pPr>
            <a:endParaRPr lang="en-US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60432" y="4729163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/>
              <a:pPr algn="ctr">
                <a:defRPr/>
              </a:pPr>
              <a:t>‹#›</a:t>
            </a:fld>
            <a:endParaRPr lang="en-US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1F2AAA-2A2C-49B8-12B4-9252761593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425331"/>
            <a:ext cx="973813" cy="59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78E092B-4003-54D1-9DED-4114E3D682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265816"/>
            <a:ext cx="3816350" cy="358775"/>
          </a:xfrm>
          <a:prstGeom prst="rect">
            <a:avLst/>
          </a:prstGeom>
        </p:spPr>
        <p:txBody>
          <a:bodyPr anchor="ctr"/>
          <a:lstStyle>
            <a:lvl1pPr marL="0" indent="0" algn="r" rtl="1">
              <a:buNone/>
              <a:defRPr sz="3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dirty="0"/>
              <a:t>כותרת ראשית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75617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9A433D-20B2-A13E-2D7B-97FD990C22F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0A21D49-C13F-C13F-BA61-0FB86D7DC10C}"/>
              </a:ext>
            </a:extLst>
          </p:cNvPr>
          <p:cNvSpPr/>
          <p:nvPr userDrawn="1"/>
        </p:nvSpPr>
        <p:spPr>
          <a:xfrm>
            <a:off x="179512" y="159482"/>
            <a:ext cx="8784976" cy="4824536"/>
          </a:xfrm>
          <a:prstGeom prst="roundRect">
            <a:avLst>
              <a:gd name="adj" fmla="val 64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74952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6" r:id="rId3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nb2nanRVwj0&amp;t=6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VNWM1PIBv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Z-Wy7_UXFbA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ai.org.il/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Shape 17">
            <a:extLst>
              <a:ext uri="{FF2B5EF4-FFF2-40B4-BE49-F238E27FC236}">
                <a16:creationId xmlns:a16="http://schemas.microsoft.com/office/drawing/2014/main" id="{12F07BF8-4C97-9D47-80DE-35537E277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20022"/>
            <a:ext cx="9144000" cy="123478"/>
          </a:xfrm>
          <a:prstGeom prst="rect">
            <a:avLst/>
          </a:prstGeom>
          <a:solidFill>
            <a:srgbClr val="8ABE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ym typeface="Calibri" panose="020F050202020403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17A9E27-2F6E-DFD3-02C9-3AEB293C4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461" y="183598"/>
            <a:ext cx="1250677" cy="645896"/>
          </a:xfrm>
          <a:prstGeom prst="rect">
            <a:avLst/>
          </a:prstGeom>
        </p:spPr>
      </p:pic>
      <p:pic>
        <p:nvPicPr>
          <p:cNvPr id="5" name="תמונה 4" descr="תמונה שמכילה גופן, גרפיקה, טקסט, לוגו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6E85895A-2DE2-3F38-5535-4D58B476D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52451"/>
            <a:ext cx="3316068" cy="3036401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61428B3-654B-9B91-B01B-980EB9B96F07}"/>
              </a:ext>
            </a:extLst>
          </p:cNvPr>
          <p:cNvSpPr txBox="1"/>
          <p:nvPr/>
        </p:nvSpPr>
        <p:spPr>
          <a:xfrm>
            <a:off x="1815905" y="4037503"/>
            <a:ext cx="6713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AE" b="1" dirty="0">
                <a:solidFill>
                  <a:srgbClr val="86BE4D"/>
                </a:solidFill>
              </a:rPr>
              <a:t>عارضة شرائح ليوم فعاليات حول موضوع</a:t>
            </a:r>
            <a:endParaRPr lang="en-IL" b="1" dirty="0">
              <a:solidFill>
                <a:srgbClr val="86BE4D"/>
              </a:solidFill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E5A163D8-38E5-F0B4-70E9-8A349D090B0D}"/>
              </a:ext>
            </a:extLst>
          </p:cNvPr>
          <p:cNvSpPr txBox="1"/>
          <p:nvPr/>
        </p:nvSpPr>
        <p:spPr>
          <a:xfrm>
            <a:off x="2483768" y="3574403"/>
            <a:ext cx="7272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JO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إعادة تدوير النفايات الإلكترونية والبطاريات</a:t>
            </a:r>
            <a:endParaRPr lang="en-IL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15B3F73-C715-32CB-DFB1-DB2BF83A6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98" y="390818"/>
            <a:ext cx="2806542" cy="679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E8CAD85D-F8DA-694B-B05D-559F5EDBC299}"/>
              </a:ext>
            </a:extLst>
          </p:cNvPr>
          <p:cNvSpPr txBox="1">
            <a:spLocks/>
          </p:cNvSpPr>
          <p:nvPr/>
        </p:nvSpPr>
        <p:spPr bwMode="auto">
          <a:xfrm>
            <a:off x="2771800" y="316083"/>
            <a:ext cx="6113836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عملية إعادة تدوير النفايات الإلكترونية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E8157-AD66-1AB3-C6DB-F5F4F3CD1B31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91EC2C1-DFD3-EE49-AE74-68A2AAAAF999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0E253834-4CBB-B540-9E99-ED929B660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197577"/>
              <a:ext cx="707513" cy="9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500" b="1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altLang="en-US" sz="15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تسليم النفايات</a:t>
              </a:r>
            </a:p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ar-AE" altLang="en-US" sz="15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لإعادة تدويرها </a:t>
              </a:r>
            </a:p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endParaRPr lang="en-US" altLang="en-US" sz="15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E59473DB-2FF0-DE4E-ADF4-9F89620224A8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3F414377-ED0D-6EB2-F895-2521AC4A0716}"/>
              </a:ext>
            </a:extLst>
          </p:cNvPr>
          <p:cNvSpPr/>
          <p:nvPr/>
        </p:nvSpPr>
        <p:spPr>
          <a:xfrm>
            <a:off x="2483768" y="683983"/>
            <a:ext cx="6257852" cy="11072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E6882-EDBE-BC60-CC3E-F0E8BF39E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EB5CB0A-A96A-9E53-66F6-A08C98863CA4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A2E016EE-381F-749A-41B4-CF4C853D0969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007FB81F-28E0-8E62-3E27-930C2CB129C8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925419BE-F799-25D4-EF5F-090FE2E3F26A}"/>
              </a:ext>
            </a:extLst>
          </p:cNvPr>
          <p:cNvGrpSpPr/>
          <p:nvPr/>
        </p:nvGrpSpPr>
        <p:grpSpPr>
          <a:xfrm>
            <a:off x="5415989" y="1082204"/>
            <a:ext cx="1998310" cy="1854233"/>
            <a:chOff x="5415989" y="1147027"/>
            <a:chExt cx="1998310" cy="1854233"/>
          </a:xfrm>
        </p:grpSpPr>
        <p:grpSp>
          <p:nvGrpSpPr>
            <p:cNvPr id="3" name="קבוצה 2">
              <a:extLst>
                <a:ext uri="{FF2B5EF4-FFF2-40B4-BE49-F238E27FC236}">
                  <a16:creationId xmlns:a16="http://schemas.microsoft.com/office/drawing/2014/main" id="{B18F3A05-E454-8E19-B51D-361655E5F7ED}"/>
                </a:ext>
              </a:extLst>
            </p:cNvPr>
            <p:cNvGrpSpPr/>
            <p:nvPr/>
          </p:nvGrpSpPr>
          <p:grpSpPr>
            <a:xfrm>
              <a:off x="5433099" y="1147027"/>
              <a:ext cx="1981200" cy="1854233"/>
              <a:chOff x="5162617" y="1360488"/>
              <a:chExt cx="2641600" cy="2472312"/>
            </a:xfrm>
          </p:grpSpPr>
          <p:pic>
            <p:nvPicPr>
              <p:cNvPr id="5" name="Picture 14">
                <a:extLst>
                  <a:ext uri="{FF2B5EF4-FFF2-40B4-BE49-F238E27FC236}">
                    <a16:creationId xmlns:a16="http://schemas.microsoft.com/office/drawing/2014/main" id="{AB15728F-EEB9-1415-A504-1AEB22697E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27">
                <a:extLst>
                  <a:ext uri="{FF2B5EF4-FFF2-40B4-BE49-F238E27FC236}">
                    <a16:creationId xmlns:a16="http://schemas.microsoft.com/office/drawing/2014/main" id="{8F80BF1B-76B4-8E0A-DE3B-48DD88B45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2617" y="2929989"/>
                <a:ext cx="2641600" cy="902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ar-AE" altLang="en-US" sz="16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مصانع التفكيك والفرز</a:t>
                </a:r>
                <a:endParaRPr lang="he-IL" altLang="en-US" sz="1600" b="1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ar-AE" altLang="en-US" sz="1100" dirty="0">
                    <a:ea typeface="Calibri" panose="020F0502020204030204" pitchFamily="34" charset="0"/>
                    <a:cs typeface="Calibri" panose="020F0502020204030204" pitchFamily="34" charset="0"/>
                  </a:rPr>
                  <a:t>"الأشياء الجيدة للبيئة تكون جيدة للمجتمع أيضا"</a:t>
                </a:r>
                <a:endParaRPr lang="en-US" altLang="en-US" sz="110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Chevron 2">
              <a:extLst>
                <a:ext uri="{FF2B5EF4-FFF2-40B4-BE49-F238E27FC236}">
                  <a16:creationId xmlns:a16="http://schemas.microsoft.com/office/drawing/2014/main" id="{8341BCA7-4088-0861-7364-B04A46610936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 7">
            <a:extLst>
              <a:ext uri="{FF2B5EF4-FFF2-40B4-BE49-F238E27FC236}">
                <a16:creationId xmlns:a16="http://schemas.microsoft.com/office/drawing/2014/main" id="{75309C63-43E2-35B4-7CD4-010EDC709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183" y="3418278"/>
            <a:ext cx="51095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JO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تعمل "ماي" من أجل المجتمع وتقليص الفجوات الاجتماعية</a:t>
            </a:r>
            <a:endParaRPr lang="en-IL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JO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وتعطي أفضلية لمراكز الفرز التي تُشغّل عمال من ذوي الاحتياجات الخاصة. </a:t>
            </a:r>
            <a:endParaRPr lang="he-IL" alt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תמונה 9" descr="תמונה שמכילה טקסט, גרפיקה, גופן, עיגול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6EFBF34D-F9C2-F4AC-1C41-97F4B26D5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15" y="3127312"/>
            <a:ext cx="1742157" cy="1412930"/>
          </a:xfrm>
          <a:prstGeom prst="rect">
            <a:avLst/>
          </a:prstGeom>
        </p:spPr>
      </p:pic>
      <p:sp>
        <p:nvSpPr>
          <p:cNvPr id="12" name="Rectangle 17">
            <a:extLst>
              <a:ext uri="{FF2B5EF4-FFF2-40B4-BE49-F238E27FC236}">
                <a16:creationId xmlns:a16="http://schemas.microsoft.com/office/drawing/2014/main" id="{2EA5638F-2B2D-63D0-328D-62B6E9028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335" y="1153813"/>
            <a:ext cx="796414" cy="12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El Messiri" panose="00000500000000000000" pitchFamily="2" charset="-78"/>
                <a:ea typeface="Calibri" panose="020F0502020204030204" pitchFamily="34" charset="0"/>
                <a:cs typeface="El Messiri" panose="00000500000000000000" pitchFamily="2" charset="-78"/>
              </a:rPr>
              <a:t>  </a:t>
            </a:r>
            <a:r>
              <a:rPr lang="ar-AE" altLang="en-US" sz="1500" dirty="0">
                <a:solidFill>
                  <a:schemeClr val="bg1"/>
                </a:solidFill>
                <a:latin typeface="El Messiri" panose="00000500000000000000" pitchFamily="2" charset="-78"/>
                <a:ea typeface="Calibri" panose="020F0502020204030204" pitchFamily="34" charset="0"/>
                <a:cs typeface="El Messiri" panose="00000500000000000000" pitchFamily="2" charset="-78"/>
              </a:rPr>
              <a:t>تسليم النفايات</a:t>
            </a:r>
          </a:p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r>
              <a:rPr lang="ar-AE" altLang="en-US" sz="1500" dirty="0">
                <a:solidFill>
                  <a:schemeClr val="bg1"/>
                </a:solidFill>
                <a:latin typeface="El Messiri" panose="00000500000000000000" pitchFamily="2" charset="-78"/>
                <a:ea typeface="Calibri" panose="020F0502020204030204" pitchFamily="34" charset="0"/>
                <a:cs typeface="El Messiri" panose="00000500000000000000" pitchFamily="2" charset="-78"/>
              </a:rPr>
              <a:t>لإعادة تدويرها </a:t>
            </a:r>
          </a:p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endParaRPr lang="en-US" altLang="en-US" sz="1500" dirty="0">
              <a:solidFill>
                <a:schemeClr val="bg1"/>
              </a:solidFill>
              <a:latin typeface="El Messiri" panose="00000500000000000000" pitchFamily="2" charset="-78"/>
              <a:ea typeface="Calibri" panose="020F0502020204030204" pitchFamily="34" charset="0"/>
              <a:cs typeface="El Messiri" panose="00000500000000000000" pitchFamily="2" charset="-78"/>
            </a:endParaRP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2E8DFE57-8794-3BEB-0622-EE01497ADA39}"/>
              </a:ext>
            </a:extLst>
          </p:cNvPr>
          <p:cNvSpPr txBox="1">
            <a:spLocks/>
          </p:cNvSpPr>
          <p:nvPr/>
        </p:nvSpPr>
        <p:spPr bwMode="auto">
          <a:xfrm>
            <a:off x="2771800" y="316083"/>
            <a:ext cx="6113836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عملية إعادة تدوير النفايات الإلكترونية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3590E3C0-6E2C-DA4C-4B0A-F2CD3DE8839A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15" name="Rounded Rectangle 24">
              <a:extLst>
                <a:ext uri="{FF2B5EF4-FFF2-40B4-BE49-F238E27FC236}">
                  <a16:creationId xmlns:a16="http://schemas.microsoft.com/office/drawing/2014/main" id="{AD9C26E2-64B5-3299-D50C-4255861DA51E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7">
              <a:extLst>
                <a:ext uri="{FF2B5EF4-FFF2-40B4-BE49-F238E27FC236}">
                  <a16:creationId xmlns:a16="http://schemas.microsoft.com/office/drawing/2014/main" id="{C4246738-1F76-D1CF-D157-D396AD521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197577"/>
              <a:ext cx="707513" cy="9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500" b="1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altLang="en-US" sz="15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تسليم النفايات</a:t>
              </a:r>
            </a:p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ar-AE" altLang="en-US" sz="15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لإعادة تدويرها </a:t>
              </a:r>
            </a:p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endParaRPr lang="en-US" altLang="en-US" sz="15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Chevron 22">
              <a:extLst>
                <a:ext uri="{FF2B5EF4-FFF2-40B4-BE49-F238E27FC236}">
                  <a16:creationId xmlns:a16="http://schemas.microsoft.com/office/drawing/2014/main" id="{4514749E-99DF-D69F-8A37-711016AF60EA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Freeform 7">
            <a:extLst>
              <a:ext uri="{FF2B5EF4-FFF2-40B4-BE49-F238E27FC236}">
                <a16:creationId xmlns:a16="http://schemas.microsoft.com/office/drawing/2014/main" id="{D1B334B2-CB25-E610-72BF-EAD98BD2B69C}"/>
              </a:ext>
            </a:extLst>
          </p:cNvPr>
          <p:cNvSpPr/>
          <p:nvPr/>
        </p:nvSpPr>
        <p:spPr>
          <a:xfrm>
            <a:off x="2483768" y="683983"/>
            <a:ext cx="6257852" cy="11072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402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297A9-1982-A449-9064-0C96DC52F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hlinkClick r:id="rId2"/>
            <a:extLst>
              <a:ext uri="{FF2B5EF4-FFF2-40B4-BE49-F238E27FC236}">
                <a16:creationId xmlns:a16="http://schemas.microsoft.com/office/drawing/2014/main" id="{84745F3C-BA30-9D10-7E94-C7F617603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574" y="2792159"/>
            <a:ext cx="3531415" cy="2134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90DEB58-B31C-3ACB-AE9E-B035C1697D23}"/>
              </a:ext>
            </a:extLst>
          </p:cNvPr>
          <p:cNvGrpSpPr/>
          <p:nvPr/>
        </p:nvGrpSpPr>
        <p:grpSpPr>
          <a:xfrm>
            <a:off x="3095725" y="1086965"/>
            <a:ext cx="2160298" cy="1720676"/>
            <a:chOff x="3095725" y="1151788"/>
            <a:chExt cx="2160298" cy="1720676"/>
          </a:xfrm>
        </p:grpSpPr>
        <p:grpSp>
          <p:nvGrpSpPr>
            <p:cNvPr id="14" name="קבוצה 13">
              <a:extLst>
                <a:ext uri="{FF2B5EF4-FFF2-40B4-BE49-F238E27FC236}">
                  <a16:creationId xmlns:a16="http://schemas.microsoft.com/office/drawing/2014/main" id="{2348F476-B5E7-E76B-1391-4ADBB7938027}"/>
                </a:ext>
              </a:extLst>
            </p:cNvPr>
            <p:cNvGrpSpPr/>
            <p:nvPr/>
          </p:nvGrpSpPr>
          <p:grpSpPr>
            <a:xfrm>
              <a:off x="3097419" y="1151788"/>
              <a:ext cx="2158604" cy="1720676"/>
              <a:chOff x="2443728" y="1366838"/>
              <a:chExt cx="2878138" cy="2294233"/>
            </a:xfrm>
          </p:grpSpPr>
          <p:pic>
            <p:nvPicPr>
              <p:cNvPr id="16" name="Picture 11">
                <a:extLst>
                  <a:ext uri="{FF2B5EF4-FFF2-40B4-BE49-F238E27FC236}">
                    <a16:creationId xmlns:a16="http://schemas.microsoft.com/office/drawing/2014/main" id="{B56F75EB-4A45-0621-EADF-8D329D3D7F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238" y="1366838"/>
                <a:ext cx="2339975" cy="1555750"/>
              </a:xfrm>
              <a:prstGeom prst="roundRect">
                <a:avLst>
                  <a:gd name="adj" fmla="val 1144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29">
                <a:extLst>
                  <a:ext uri="{FF2B5EF4-FFF2-40B4-BE49-F238E27FC236}">
                    <a16:creationId xmlns:a16="http://schemas.microsoft.com/office/drawing/2014/main" id="{8057876D-F4F3-36DD-DD60-0D29B1F8F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3728" y="2963445"/>
                <a:ext cx="2878138" cy="697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 rtl="1" eaLnBrk="1" hangingPunct="1">
                  <a:buFont typeface="Arial" panose="020B0604020202020204" pitchFamily="34" charset="0"/>
                  <a:buNone/>
                </a:pPr>
                <a:r>
                  <a:rPr lang="ar-JO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مصانع إعادة التدوير</a:t>
                </a:r>
                <a:endParaRPr lang="he-IL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 eaLnBrk="1" hangingPunct="1">
                  <a:buFont typeface="Arial" panose="020B0604020202020204" pitchFamily="34" charset="0"/>
                  <a:buNone/>
                </a:pPr>
                <a:r>
                  <a:rPr lang="ar-AE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"نعيد التدوير ونحافظ على البلاد"</a:t>
                </a:r>
                <a:endParaRPr lang="en-IL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Chevron 5">
              <a:extLst>
                <a:ext uri="{FF2B5EF4-FFF2-40B4-BE49-F238E27FC236}">
                  <a16:creationId xmlns:a16="http://schemas.microsoft.com/office/drawing/2014/main" id="{31EA1F43-84B2-317F-F433-82FD46D8CF21}"/>
                </a:ext>
              </a:extLst>
            </p:cNvPr>
            <p:cNvSpPr/>
            <p:nvPr/>
          </p:nvSpPr>
          <p:spPr>
            <a:xfrm rot="10800000">
              <a:off x="3095725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9BDC5B8-448F-3905-632B-177F37EB1F80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18" name="Rounded Rectangle 24">
              <a:extLst>
                <a:ext uri="{FF2B5EF4-FFF2-40B4-BE49-F238E27FC236}">
                  <a16:creationId xmlns:a16="http://schemas.microsoft.com/office/drawing/2014/main" id="{032F9AF6-163C-C9CB-F93F-C095F0ABC602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Chevron 22">
              <a:extLst>
                <a:ext uri="{FF2B5EF4-FFF2-40B4-BE49-F238E27FC236}">
                  <a16:creationId xmlns:a16="http://schemas.microsoft.com/office/drawing/2014/main" id="{88CC6B32-E874-5E62-44EB-73A7165DEE5E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1">
            <a:extLst>
              <a:ext uri="{FF2B5EF4-FFF2-40B4-BE49-F238E27FC236}">
                <a16:creationId xmlns:a16="http://schemas.microsoft.com/office/drawing/2014/main" id="{BA18855C-63E6-4216-2047-33215D7758DB}"/>
              </a:ext>
            </a:extLst>
          </p:cNvPr>
          <p:cNvGrpSpPr/>
          <p:nvPr/>
        </p:nvGrpSpPr>
        <p:grpSpPr>
          <a:xfrm>
            <a:off x="5415989" y="1082204"/>
            <a:ext cx="1998310" cy="1854233"/>
            <a:chOff x="5415989" y="1147027"/>
            <a:chExt cx="1998310" cy="1854233"/>
          </a:xfrm>
        </p:grpSpPr>
        <p:grpSp>
          <p:nvGrpSpPr>
            <p:cNvPr id="21" name="קבוצה 20">
              <a:extLst>
                <a:ext uri="{FF2B5EF4-FFF2-40B4-BE49-F238E27FC236}">
                  <a16:creationId xmlns:a16="http://schemas.microsoft.com/office/drawing/2014/main" id="{621576BA-F826-BFD5-2847-A9C21A89F130}"/>
                </a:ext>
              </a:extLst>
            </p:cNvPr>
            <p:cNvGrpSpPr/>
            <p:nvPr/>
          </p:nvGrpSpPr>
          <p:grpSpPr>
            <a:xfrm>
              <a:off x="5433099" y="1147027"/>
              <a:ext cx="1981200" cy="1854233"/>
              <a:chOff x="5162617" y="1360488"/>
              <a:chExt cx="2641600" cy="2472312"/>
            </a:xfrm>
          </p:grpSpPr>
          <p:pic>
            <p:nvPicPr>
              <p:cNvPr id="24" name="Picture 14">
                <a:extLst>
                  <a:ext uri="{FF2B5EF4-FFF2-40B4-BE49-F238E27FC236}">
                    <a16:creationId xmlns:a16="http://schemas.microsoft.com/office/drawing/2014/main" id="{4A2B4B4B-C92E-5D59-D8B1-93C1C23778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 27">
                <a:extLst>
                  <a:ext uri="{FF2B5EF4-FFF2-40B4-BE49-F238E27FC236}">
                    <a16:creationId xmlns:a16="http://schemas.microsoft.com/office/drawing/2014/main" id="{24470A81-08A1-3E43-5C96-542AAD6C2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2617" y="2929989"/>
                <a:ext cx="2641600" cy="902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ar-AE" altLang="en-US" sz="16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مصانع التفكيك والفرز</a:t>
                </a:r>
                <a:endParaRPr lang="he-IL" altLang="en-US" sz="1600" b="1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ar-AE" altLang="en-US" sz="1100" dirty="0">
                    <a:ea typeface="Calibri" panose="020F0502020204030204" pitchFamily="34" charset="0"/>
                    <a:cs typeface="Calibri" panose="020F0502020204030204" pitchFamily="34" charset="0"/>
                  </a:rPr>
                  <a:t>"الأشياء الجيدة للبيئة تكون جيدة للمجتمع أيضا"</a:t>
                </a:r>
                <a:endParaRPr lang="en-US" altLang="en-US" sz="110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" name="Chevron 2">
              <a:extLst>
                <a:ext uri="{FF2B5EF4-FFF2-40B4-BE49-F238E27FC236}">
                  <a16:creationId xmlns:a16="http://schemas.microsoft.com/office/drawing/2014/main" id="{01D19415-1F1A-30A1-7C16-E874580A512F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Rectangle 17">
            <a:extLst>
              <a:ext uri="{FF2B5EF4-FFF2-40B4-BE49-F238E27FC236}">
                <a16:creationId xmlns:a16="http://schemas.microsoft.com/office/drawing/2014/main" id="{C0791773-69EB-426D-ED87-91BFBBAA0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335" y="1153813"/>
            <a:ext cx="796414" cy="12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El Messiri" panose="00000500000000000000" pitchFamily="2" charset="-78"/>
                <a:ea typeface="Calibri" panose="020F0502020204030204" pitchFamily="34" charset="0"/>
                <a:cs typeface="El Messiri" panose="00000500000000000000" pitchFamily="2" charset="-78"/>
              </a:rPr>
              <a:t>  </a:t>
            </a:r>
            <a:r>
              <a:rPr lang="ar-AE" altLang="en-US" sz="1500" dirty="0">
                <a:solidFill>
                  <a:schemeClr val="bg1"/>
                </a:solidFill>
                <a:latin typeface="El Messiri" panose="00000500000000000000" pitchFamily="2" charset="-78"/>
                <a:ea typeface="Calibri" panose="020F0502020204030204" pitchFamily="34" charset="0"/>
                <a:cs typeface="El Messiri" panose="00000500000000000000" pitchFamily="2" charset="-78"/>
              </a:rPr>
              <a:t>تسليم النفايات</a:t>
            </a:r>
          </a:p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r>
              <a:rPr lang="ar-AE" altLang="en-US" sz="1500" dirty="0">
                <a:solidFill>
                  <a:schemeClr val="bg1"/>
                </a:solidFill>
                <a:latin typeface="El Messiri" panose="00000500000000000000" pitchFamily="2" charset="-78"/>
                <a:ea typeface="Calibri" panose="020F0502020204030204" pitchFamily="34" charset="0"/>
                <a:cs typeface="El Messiri" panose="00000500000000000000" pitchFamily="2" charset="-78"/>
              </a:rPr>
              <a:t>لإعادة تدويرها </a:t>
            </a:r>
          </a:p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endParaRPr lang="en-US" altLang="en-US" sz="1500" dirty="0">
              <a:solidFill>
                <a:schemeClr val="bg1"/>
              </a:solidFill>
              <a:latin typeface="El Messiri" panose="00000500000000000000" pitchFamily="2" charset="-78"/>
              <a:ea typeface="Calibri" panose="020F0502020204030204" pitchFamily="34" charset="0"/>
              <a:cs typeface="El Messiri" panose="00000500000000000000" pitchFamily="2" charset="-78"/>
            </a:endParaRPr>
          </a:p>
        </p:txBody>
      </p:sp>
      <p:sp>
        <p:nvSpPr>
          <p:cNvPr id="30" name="כותרת 1">
            <a:extLst>
              <a:ext uri="{FF2B5EF4-FFF2-40B4-BE49-F238E27FC236}">
                <a16:creationId xmlns:a16="http://schemas.microsoft.com/office/drawing/2014/main" id="{1D429029-C718-ED49-972C-D1047CC5D8F0}"/>
              </a:ext>
            </a:extLst>
          </p:cNvPr>
          <p:cNvSpPr txBox="1">
            <a:spLocks/>
          </p:cNvSpPr>
          <p:nvPr/>
        </p:nvSpPr>
        <p:spPr bwMode="auto">
          <a:xfrm>
            <a:off x="2771800" y="316083"/>
            <a:ext cx="6113836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عملية إعادة تدوير النفايات الإلكترونية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10">
            <a:extLst>
              <a:ext uri="{FF2B5EF4-FFF2-40B4-BE49-F238E27FC236}">
                <a16:creationId xmlns:a16="http://schemas.microsoft.com/office/drawing/2014/main" id="{EC268E30-AACF-86DD-66C5-E1E3A07F0A56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32" name="Rounded Rectangle 24">
              <a:extLst>
                <a:ext uri="{FF2B5EF4-FFF2-40B4-BE49-F238E27FC236}">
                  <a16:creationId xmlns:a16="http://schemas.microsoft.com/office/drawing/2014/main" id="{147727B6-803A-AA5A-5423-8BB4C1800553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id="{832A80C6-1A07-07C4-FFB9-2A6C4286C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197577"/>
              <a:ext cx="707513" cy="9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500" b="1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altLang="en-US" sz="15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تسليم النفايات</a:t>
              </a:r>
            </a:p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ar-AE" altLang="en-US" sz="15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لإعادة تدويرها </a:t>
              </a:r>
            </a:p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endParaRPr lang="en-US" altLang="en-US" sz="15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Chevron 22">
              <a:extLst>
                <a:ext uri="{FF2B5EF4-FFF2-40B4-BE49-F238E27FC236}">
                  <a16:creationId xmlns:a16="http://schemas.microsoft.com/office/drawing/2014/main" id="{BB1734E3-0A64-BEEE-D715-14AC3450E94F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Freeform 7">
            <a:extLst>
              <a:ext uri="{FF2B5EF4-FFF2-40B4-BE49-F238E27FC236}">
                <a16:creationId xmlns:a16="http://schemas.microsoft.com/office/drawing/2014/main" id="{6A8D8628-9CF0-B81D-D4E2-D5567812D2AC}"/>
              </a:ext>
            </a:extLst>
          </p:cNvPr>
          <p:cNvSpPr/>
          <p:nvPr/>
        </p:nvSpPr>
        <p:spPr>
          <a:xfrm>
            <a:off x="2483768" y="683983"/>
            <a:ext cx="6257852" cy="11072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23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E0152-8661-BBF7-E8C8-10DAD5E38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תוכן 2">
            <a:extLst>
              <a:ext uri="{FF2B5EF4-FFF2-40B4-BE49-F238E27FC236}">
                <a16:creationId xmlns:a16="http://schemas.microsoft.com/office/drawing/2014/main" id="{6910F3CB-0BE7-268F-EDF0-CFC191CE52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4561" y="2392362"/>
            <a:ext cx="2388148" cy="35877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ar-AE" altLang="en-US" sz="1600" b="1" dirty="0">
                <a:ea typeface="Calibri" panose="020F0502020204030204" pitchFamily="34" charset="0"/>
              </a:rPr>
              <a:t>إنتاج منتجات جديدة</a:t>
            </a:r>
            <a:br>
              <a:rPr lang="en-US" altLang="en-US" sz="1275" b="1" dirty="0">
                <a:ea typeface="Calibri" panose="020F0502020204030204" pitchFamily="34" charset="0"/>
              </a:rPr>
            </a:br>
            <a:r>
              <a:rPr lang="ar-AE" altLang="en-US" sz="1200" dirty="0">
                <a:ea typeface="Calibri" panose="020F0502020204030204" pitchFamily="34" charset="0"/>
              </a:rPr>
              <a:t>من مواد خام تم إعادة تدويرها</a:t>
            </a:r>
            <a:endParaRPr lang="en-US" altLang="en-US" sz="1200" dirty="0">
              <a:ea typeface="Calibri" panose="020F050202020403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6D9FEA07-D923-F209-E857-2EF0C42F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296" y="1083392"/>
            <a:ext cx="1776413" cy="1152525"/>
          </a:xfrm>
          <a:prstGeom prst="roundRect">
            <a:avLst>
              <a:gd name="adj" fmla="val 1336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תמונה 17" descr="תמונה שמכילה צילום מסך, עיגול, לוח בקרה, לילה">
            <a:extLst>
              <a:ext uri="{FF2B5EF4-FFF2-40B4-BE49-F238E27FC236}">
                <a16:creationId xmlns:a16="http://schemas.microsoft.com/office/drawing/2014/main" id="{2C5A88BA-D59C-0030-0416-BF75C3882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8" y="2902563"/>
            <a:ext cx="6892445" cy="2154277"/>
          </a:xfrm>
          <a:prstGeom prst="rect">
            <a:avLst/>
          </a:prstGeom>
        </p:spPr>
      </p:pic>
      <p:grpSp>
        <p:nvGrpSpPr>
          <p:cNvPr id="20" name="Group 12">
            <a:extLst>
              <a:ext uri="{FF2B5EF4-FFF2-40B4-BE49-F238E27FC236}">
                <a16:creationId xmlns:a16="http://schemas.microsoft.com/office/drawing/2014/main" id="{F8193EDD-1A90-7286-6D92-D8D46A12B9B4}"/>
              </a:ext>
            </a:extLst>
          </p:cNvPr>
          <p:cNvGrpSpPr/>
          <p:nvPr/>
        </p:nvGrpSpPr>
        <p:grpSpPr>
          <a:xfrm>
            <a:off x="3095725" y="1086965"/>
            <a:ext cx="2160298" cy="1720676"/>
            <a:chOff x="3095725" y="1151788"/>
            <a:chExt cx="2160298" cy="1720676"/>
          </a:xfrm>
        </p:grpSpPr>
        <p:grpSp>
          <p:nvGrpSpPr>
            <p:cNvPr id="21" name="קבוצה 20">
              <a:extLst>
                <a:ext uri="{FF2B5EF4-FFF2-40B4-BE49-F238E27FC236}">
                  <a16:creationId xmlns:a16="http://schemas.microsoft.com/office/drawing/2014/main" id="{4B51FD26-A89D-869F-64C7-2D55B8CF25A5}"/>
                </a:ext>
              </a:extLst>
            </p:cNvPr>
            <p:cNvGrpSpPr/>
            <p:nvPr/>
          </p:nvGrpSpPr>
          <p:grpSpPr>
            <a:xfrm>
              <a:off x="3097419" y="1151788"/>
              <a:ext cx="2158604" cy="1720676"/>
              <a:chOff x="2443728" y="1366838"/>
              <a:chExt cx="2878138" cy="2294233"/>
            </a:xfrm>
          </p:grpSpPr>
          <p:pic>
            <p:nvPicPr>
              <p:cNvPr id="24" name="Picture 11">
                <a:extLst>
                  <a:ext uri="{FF2B5EF4-FFF2-40B4-BE49-F238E27FC236}">
                    <a16:creationId xmlns:a16="http://schemas.microsoft.com/office/drawing/2014/main" id="{7B2BAA3A-E3A0-ECAF-A268-992933B858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238" y="1366838"/>
                <a:ext cx="2339975" cy="1555750"/>
              </a:xfrm>
              <a:prstGeom prst="roundRect">
                <a:avLst>
                  <a:gd name="adj" fmla="val 1144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 29">
                <a:extLst>
                  <a:ext uri="{FF2B5EF4-FFF2-40B4-BE49-F238E27FC236}">
                    <a16:creationId xmlns:a16="http://schemas.microsoft.com/office/drawing/2014/main" id="{5DFD6CB0-AABD-A71B-9A7C-7831A1D6C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3728" y="2963445"/>
                <a:ext cx="2878138" cy="697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 rtl="1" eaLnBrk="1" hangingPunct="1">
                  <a:buFont typeface="Arial" panose="020B0604020202020204" pitchFamily="34" charset="0"/>
                  <a:buNone/>
                </a:pPr>
                <a:r>
                  <a:rPr lang="ar-JO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مصانع إعادة التدوير</a:t>
                </a:r>
                <a:endParaRPr lang="he-IL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rtl="1" eaLnBrk="1" hangingPunct="1">
                  <a:buFont typeface="Arial" panose="020B0604020202020204" pitchFamily="34" charset="0"/>
                  <a:buNone/>
                </a:pPr>
                <a:r>
                  <a:rPr lang="ar-AE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"نعيد التدوير ونحافظ على البلاد"</a:t>
                </a:r>
                <a:endParaRPr lang="en-IL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" name="Chevron 5">
              <a:extLst>
                <a:ext uri="{FF2B5EF4-FFF2-40B4-BE49-F238E27FC236}">
                  <a16:creationId xmlns:a16="http://schemas.microsoft.com/office/drawing/2014/main" id="{E7A069FA-6D53-C218-90ED-351FC58B9F68}"/>
                </a:ext>
              </a:extLst>
            </p:cNvPr>
            <p:cNvSpPr/>
            <p:nvPr/>
          </p:nvSpPr>
          <p:spPr>
            <a:xfrm rot="10800000">
              <a:off x="3095725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10">
            <a:extLst>
              <a:ext uri="{FF2B5EF4-FFF2-40B4-BE49-F238E27FC236}">
                <a16:creationId xmlns:a16="http://schemas.microsoft.com/office/drawing/2014/main" id="{775F0843-3CE3-93A2-EDED-15677774CC53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8" name="Rounded Rectangle 24">
              <a:extLst>
                <a:ext uri="{FF2B5EF4-FFF2-40B4-BE49-F238E27FC236}">
                  <a16:creationId xmlns:a16="http://schemas.microsoft.com/office/drawing/2014/main" id="{85B8B541-BEAE-B20C-7568-6DD578759CE6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Chevron 22">
              <a:extLst>
                <a:ext uri="{FF2B5EF4-FFF2-40B4-BE49-F238E27FC236}">
                  <a16:creationId xmlns:a16="http://schemas.microsoft.com/office/drawing/2014/main" id="{AC43C56D-54C5-C312-9C06-5E5B889C0640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3ACC06A0-ACB9-80D4-7239-0A710BB09C67}"/>
              </a:ext>
            </a:extLst>
          </p:cNvPr>
          <p:cNvGrpSpPr/>
          <p:nvPr/>
        </p:nvGrpSpPr>
        <p:grpSpPr>
          <a:xfrm>
            <a:off x="5415989" y="1082204"/>
            <a:ext cx="1998310" cy="1854233"/>
            <a:chOff x="5415989" y="1147027"/>
            <a:chExt cx="1998310" cy="1854233"/>
          </a:xfrm>
        </p:grpSpPr>
        <p:grpSp>
          <p:nvGrpSpPr>
            <p:cNvPr id="31" name="קבוצה 30">
              <a:extLst>
                <a:ext uri="{FF2B5EF4-FFF2-40B4-BE49-F238E27FC236}">
                  <a16:creationId xmlns:a16="http://schemas.microsoft.com/office/drawing/2014/main" id="{A52F15BF-172C-BDDE-D9AA-27A8B5E2681E}"/>
                </a:ext>
              </a:extLst>
            </p:cNvPr>
            <p:cNvGrpSpPr/>
            <p:nvPr/>
          </p:nvGrpSpPr>
          <p:grpSpPr>
            <a:xfrm>
              <a:off x="5433099" y="1147027"/>
              <a:ext cx="1981200" cy="1854233"/>
              <a:chOff x="5162617" y="1360488"/>
              <a:chExt cx="2641600" cy="2472312"/>
            </a:xfrm>
          </p:grpSpPr>
          <p:pic>
            <p:nvPicPr>
              <p:cNvPr id="33" name="Picture 14">
                <a:extLst>
                  <a:ext uri="{FF2B5EF4-FFF2-40B4-BE49-F238E27FC236}">
                    <a16:creationId xmlns:a16="http://schemas.microsoft.com/office/drawing/2014/main" id="{7B8BA2C4-D227-85E5-10BE-7906E47506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27">
                <a:extLst>
                  <a:ext uri="{FF2B5EF4-FFF2-40B4-BE49-F238E27FC236}">
                    <a16:creationId xmlns:a16="http://schemas.microsoft.com/office/drawing/2014/main" id="{E8A1F4CC-0104-7014-C591-5DE64EA46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2617" y="2929989"/>
                <a:ext cx="2641600" cy="902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ar-AE" altLang="en-US" sz="16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مصانع التفكيك والفرز</a:t>
                </a:r>
                <a:endParaRPr lang="he-IL" altLang="en-US" sz="1600" b="1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ar-AE" altLang="en-US" sz="1100" dirty="0">
                    <a:ea typeface="Calibri" panose="020F0502020204030204" pitchFamily="34" charset="0"/>
                    <a:cs typeface="Calibri" panose="020F0502020204030204" pitchFamily="34" charset="0"/>
                  </a:rPr>
                  <a:t>"الأشياء الجيدة للبيئة تكون جيدة للمجتمع أيضا"</a:t>
                </a:r>
                <a:endParaRPr lang="en-US" altLang="en-US" sz="110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2" name="Chevron 2">
              <a:extLst>
                <a:ext uri="{FF2B5EF4-FFF2-40B4-BE49-F238E27FC236}">
                  <a16:creationId xmlns:a16="http://schemas.microsoft.com/office/drawing/2014/main" id="{D1689830-505B-5068-62F5-1B6EED616D95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17">
            <a:extLst>
              <a:ext uri="{FF2B5EF4-FFF2-40B4-BE49-F238E27FC236}">
                <a16:creationId xmlns:a16="http://schemas.microsoft.com/office/drawing/2014/main" id="{F9B1DF3D-78C8-A3D4-13DA-16D1DA8EA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335" y="1153813"/>
            <a:ext cx="796414" cy="12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El Messiri" panose="00000500000000000000" pitchFamily="2" charset="-78"/>
                <a:ea typeface="Calibri" panose="020F0502020204030204" pitchFamily="34" charset="0"/>
                <a:cs typeface="El Messiri" panose="00000500000000000000" pitchFamily="2" charset="-78"/>
              </a:rPr>
              <a:t>  </a:t>
            </a:r>
            <a:r>
              <a:rPr lang="ar-AE" altLang="en-US" sz="1500" dirty="0">
                <a:solidFill>
                  <a:schemeClr val="bg1"/>
                </a:solidFill>
                <a:latin typeface="El Messiri" panose="00000500000000000000" pitchFamily="2" charset="-78"/>
                <a:ea typeface="Calibri" panose="020F0502020204030204" pitchFamily="34" charset="0"/>
                <a:cs typeface="El Messiri" panose="00000500000000000000" pitchFamily="2" charset="-78"/>
              </a:rPr>
              <a:t>تسليم النفايات</a:t>
            </a:r>
          </a:p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r>
              <a:rPr lang="ar-AE" altLang="en-US" sz="1500" dirty="0">
                <a:solidFill>
                  <a:schemeClr val="bg1"/>
                </a:solidFill>
                <a:latin typeface="El Messiri" panose="00000500000000000000" pitchFamily="2" charset="-78"/>
                <a:ea typeface="Calibri" panose="020F0502020204030204" pitchFamily="34" charset="0"/>
                <a:cs typeface="El Messiri" panose="00000500000000000000" pitchFamily="2" charset="-78"/>
              </a:rPr>
              <a:t>لإعادة تدويرها </a:t>
            </a:r>
          </a:p>
          <a:p>
            <a:pPr rtl="0">
              <a:lnSpc>
                <a:spcPts val="1275"/>
              </a:lnSpc>
              <a:spcBef>
                <a:spcPct val="0"/>
              </a:spcBef>
              <a:buNone/>
            </a:pPr>
            <a:endParaRPr lang="en-US" altLang="en-US" sz="1500" dirty="0">
              <a:solidFill>
                <a:schemeClr val="bg1"/>
              </a:solidFill>
              <a:latin typeface="El Messiri" panose="00000500000000000000" pitchFamily="2" charset="-78"/>
              <a:ea typeface="Calibri" panose="020F0502020204030204" pitchFamily="34" charset="0"/>
              <a:cs typeface="El Messiri" panose="00000500000000000000" pitchFamily="2" charset="-78"/>
            </a:endParaRPr>
          </a:p>
        </p:txBody>
      </p:sp>
      <p:sp>
        <p:nvSpPr>
          <p:cNvPr id="36" name="כותרת 1">
            <a:extLst>
              <a:ext uri="{FF2B5EF4-FFF2-40B4-BE49-F238E27FC236}">
                <a16:creationId xmlns:a16="http://schemas.microsoft.com/office/drawing/2014/main" id="{C59A69FF-C9CD-78C5-B3C8-C59C3A8785DC}"/>
              </a:ext>
            </a:extLst>
          </p:cNvPr>
          <p:cNvSpPr txBox="1">
            <a:spLocks/>
          </p:cNvSpPr>
          <p:nvPr/>
        </p:nvSpPr>
        <p:spPr bwMode="auto">
          <a:xfrm>
            <a:off x="2771800" y="316083"/>
            <a:ext cx="6113836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عملية إعادة تدوير النفايات الإلكترونية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10">
            <a:extLst>
              <a:ext uri="{FF2B5EF4-FFF2-40B4-BE49-F238E27FC236}">
                <a16:creationId xmlns:a16="http://schemas.microsoft.com/office/drawing/2014/main" id="{0210EF37-67C6-7974-7AEE-CE3C317B144C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38" name="Rounded Rectangle 24">
              <a:extLst>
                <a:ext uri="{FF2B5EF4-FFF2-40B4-BE49-F238E27FC236}">
                  <a16:creationId xmlns:a16="http://schemas.microsoft.com/office/drawing/2014/main" id="{D66E831E-9158-410A-47B3-B34A541911DC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El Messiri" panose="00000500000000000000" pitchFamily="2" charset="-78"/>
                <a:ea typeface="Calibri" panose="020F0502020204030204" pitchFamily="34" charset="0"/>
                <a:cs typeface="El Messiri" panose="00000500000000000000" pitchFamily="2" charset="-78"/>
              </a:endParaRPr>
            </a:p>
          </p:txBody>
        </p:sp>
        <p:sp>
          <p:nvSpPr>
            <p:cNvPr id="39" name="Rectangle 17">
              <a:extLst>
                <a:ext uri="{FF2B5EF4-FFF2-40B4-BE49-F238E27FC236}">
                  <a16:creationId xmlns:a16="http://schemas.microsoft.com/office/drawing/2014/main" id="{A162276C-34BA-456A-E16C-60349EF27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197577"/>
              <a:ext cx="707513" cy="9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500" b="1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altLang="en-US" sz="15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تسليم النفايات</a:t>
              </a:r>
            </a:p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ar-AE" altLang="en-US" sz="15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لإعادة تدويرها </a:t>
              </a:r>
            </a:p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endParaRPr lang="en-US" altLang="en-US" sz="15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Chevron 22">
              <a:extLst>
                <a:ext uri="{FF2B5EF4-FFF2-40B4-BE49-F238E27FC236}">
                  <a16:creationId xmlns:a16="http://schemas.microsoft.com/office/drawing/2014/main" id="{04275CAE-51F7-B130-642E-6BB902FA5287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El Messiri" panose="00000500000000000000" pitchFamily="2" charset="-78"/>
                <a:ea typeface="Calibri" panose="020F0502020204030204" pitchFamily="34" charset="0"/>
                <a:cs typeface="El Messiri" panose="00000500000000000000" pitchFamily="2" charset="-78"/>
              </a:endParaRPr>
            </a:p>
          </p:txBody>
        </p:sp>
      </p:grpSp>
      <p:sp>
        <p:nvSpPr>
          <p:cNvPr id="41" name="Freeform 7">
            <a:extLst>
              <a:ext uri="{FF2B5EF4-FFF2-40B4-BE49-F238E27FC236}">
                <a16:creationId xmlns:a16="http://schemas.microsoft.com/office/drawing/2014/main" id="{F0A55F25-665F-4A0C-1194-FB46DE67354B}"/>
              </a:ext>
            </a:extLst>
          </p:cNvPr>
          <p:cNvSpPr/>
          <p:nvPr/>
        </p:nvSpPr>
        <p:spPr>
          <a:xfrm>
            <a:off x="2483768" y="683983"/>
            <a:ext cx="6257852" cy="11072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20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6B7C0-F827-36B7-4E30-A93D26A0C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מלבן: פינות מעוגלות 19">
            <a:extLst>
              <a:ext uri="{FF2B5EF4-FFF2-40B4-BE49-F238E27FC236}">
                <a16:creationId xmlns:a16="http://schemas.microsoft.com/office/drawing/2014/main" id="{719DB6CB-27A0-25FB-8E25-CEBE10DF39D0}"/>
              </a:ext>
            </a:extLst>
          </p:cNvPr>
          <p:cNvSpPr/>
          <p:nvPr/>
        </p:nvSpPr>
        <p:spPr>
          <a:xfrm>
            <a:off x="1187624" y="3281495"/>
            <a:ext cx="7716882" cy="1491776"/>
          </a:xfrm>
          <a:prstGeom prst="roundRect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EF63305-896D-6764-C640-AABC2CC2819C}"/>
              </a:ext>
            </a:extLst>
          </p:cNvPr>
          <p:cNvSpPr/>
          <p:nvPr/>
        </p:nvSpPr>
        <p:spPr>
          <a:xfrm>
            <a:off x="2555776" y="704227"/>
            <a:ext cx="6185844" cy="90485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790494A9-E145-B8E5-8705-D399371E2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4185" y="2418540"/>
            <a:ext cx="8979821" cy="172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ar-AE" sz="2000" b="1" dirty="0">
                <a:ea typeface="Calibri" panose="020F0502020204030204" pitchFamily="34" charset="0"/>
                <a:cs typeface="Calibri" panose="020F0502020204030204" pitchFamily="34" charset="0"/>
              </a:rPr>
              <a:t>مصنع إعادة التدوير المتنقّل والمميّز للنفايات الإلكترونية يصل إلى مدرستنا! يوم ______________</a:t>
            </a:r>
            <a:endParaRPr lang="ar-AE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endParaRPr lang="he-IL" altLang="en-US" sz="2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r>
              <a:rPr lang="ar-AE" sz="2000" dirty="0">
                <a:ea typeface="Calibri" panose="020F0502020204030204" pitchFamily="34" charset="0"/>
                <a:cs typeface="Calibri" panose="020F0502020204030204" pitchFamily="34" charset="0"/>
              </a:rPr>
              <a:t>ضمن فعاليات النشاط:</a:t>
            </a:r>
            <a:r>
              <a:rPr lang="he-IL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endParaRPr lang="he-IL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endParaRPr lang="he-IL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endParaRPr lang="he-IL" altLang="en-US" sz="2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endParaRPr lang="he-IL" altLang="en-US" sz="20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BF080D4-8BE0-B972-4B62-18D9F46D95BA}"/>
              </a:ext>
            </a:extLst>
          </p:cNvPr>
          <p:cNvGrpSpPr/>
          <p:nvPr/>
        </p:nvGrpSpPr>
        <p:grpSpPr>
          <a:xfrm>
            <a:off x="339143" y="752500"/>
            <a:ext cx="2523082" cy="1529986"/>
            <a:chOff x="207568" y="2726114"/>
            <a:chExt cx="2523082" cy="1529986"/>
          </a:xfrm>
        </p:grpSpPr>
        <p:sp>
          <p:nvSpPr>
            <p:cNvPr id="2" name="Rectangle 15">
              <a:extLst>
                <a:ext uri="{FF2B5EF4-FFF2-40B4-BE49-F238E27FC236}">
                  <a16:creationId xmlns:a16="http://schemas.microsoft.com/office/drawing/2014/main" id="{BA2DCD74-4CB2-157A-5AC9-CD92A9B1D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568" y="3563603"/>
              <a:ext cx="2523082" cy="69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 eaLnBrk="1" hangingPunct="1">
                <a:spcBef>
                  <a:spcPct val="0"/>
                </a:spcBef>
                <a:buFontTx/>
                <a:buNone/>
              </a:pPr>
              <a:r>
                <a:rPr lang="ar-AE" altLang="en-US" sz="1300" dirty="0">
                  <a:ea typeface="Calibri" panose="020F0502020204030204" pitchFamily="34" charset="0"/>
                  <a:cs typeface="Calibri" panose="020F0502020204030204" pitchFamily="34" charset="0"/>
                </a:rPr>
                <a:t>في يوم النشاط، جميعنا (بما في ذلك الطاقم التربوي) نحضر من البيت نفايات إلكترونية لإعادة التدوير.</a:t>
              </a:r>
              <a:endParaRPr lang="en-US" altLang="en-US" sz="1300" dirty="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998F530-F223-AC6A-D01A-95C4D73F71DB}"/>
                </a:ext>
              </a:extLst>
            </p:cNvPr>
            <p:cNvSpPr/>
            <p:nvPr/>
          </p:nvSpPr>
          <p:spPr>
            <a:xfrm>
              <a:off x="312381" y="3359476"/>
              <a:ext cx="2381193" cy="864096"/>
            </a:xfrm>
            <a:prstGeom prst="roundRect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pic>
          <p:nvPicPr>
            <p:cNvPr id="6" name="Picture 5" descr="A green and black rectangle with a blue and white symbol&#10;&#10;Description automatically generated">
              <a:extLst>
                <a:ext uri="{FF2B5EF4-FFF2-40B4-BE49-F238E27FC236}">
                  <a16:creationId xmlns:a16="http://schemas.microsoft.com/office/drawing/2014/main" id="{3B2FEEAE-EC1A-81AB-ED5A-3DB204CC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522" y="2726114"/>
              <a:ext cx="1963266" cy="899536"/>
            </a:xfrm>
            <a:prstGeom prst="rect">
              <a:avLst/>
            </a:prstGeom>
          </p:spPr>
        </p:pic>
      </p:grpSp>
      <p:sp>
        <p:nvSpPr>
          <p:cNvPr id="3" name="כותרת 1">
            <a:extLst>
              <a:ext uri="{FF2B5EF4-FFF2-40B4-BE49-F238E27FC236}">
                <a16:creationId xmlns:a16="http://schemas.microsoft.com/office/drawing/2014/main" id="{E121867F-C95C-DDB7-28FF-1A06D96AC210}"/>
              </a:ext>
            </a:extLst>
          </p:cNvPr>
          <p:cNvSpPr txBox="1">
            <a:spLocks/>
          </p:cNvSpPr>
          <p:nvPr/>
        </p:nvSpPr>
        <p:spPr bwMode="auto">
          <a:xfrm>
            <a:off x="2843808" y="316083"/>
            <a:ext cx="6041828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مصنع إعادة التدوير المتنقّل يصل إلى المدرسة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20C0157-2B6A-11E9-434E-47D0B0226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3295943"/>
            <a:ext cx="75129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سنحصل على</a:t>
            </a:r>
            <a:r>
              <a:rPr kumimoji="0" lang="en-IL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SA" altLang="en-I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جولة خاصّة في مصنع إعادة التدوير المتنقّل</a:t>
            </a:r>
            <a:r>
              <a:rPr kumimoji="0" lang="en-IL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SA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 مُمثّل ميداني، ونضع هناك النفايات الإلكترونية التي جلبناها من البيت، ونتعرّف على شكل الأجهزة الكهربائية والإلكترونية في نهاية عملية إعادة التدوير</a:t>
            </a:r>
            <a:r>
              <a:rPr kumimoji="0" lang="en-IL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سنقوم بـ</a:t>
            </a:r>
            <a:r>
              <a:rPr kumimoji="0" lang="en-IL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SA" altLang="en-I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ورشة</a:t>
            </a:r>
            <a:r>
              <a:rPr kumimoji="0" lang="en-IL" altLang="en-I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"Eco Music"</a:t>
            </a:r>
            <a:r>
              <a:rPr kumimoji="0" lang="en-IL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ar-SA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العزف والقرع على أدوات مصنوعة من مواد معاد استخدامها</a:t>
            </a:r>
            <a:r>
              <a:rPr kumimoji="0" lang="en-IL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سنتنقّل بين</a:t>
            </a:r>
            <a:r>
              <a:rPr kumimoji="0" lang="en-IL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IL" altLang="en-I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ar-SA" altLang="en-I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محطات تفاعلية وممتعة</a:t>
            </a:r>
            <a:r>
              <a:rPr kumimoji="0" lang="en-IL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SA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تتحدّى ما تعلمناه في العرض التقديمي</a:t>
            </a:r>
            <a:r>
              <a:rPr kumimoji="0" lang="en-IL" altLang="en-I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90084A43-AFEE-36C1-07B9-62D1E4D14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75" b="35291"/>
          <a:stretch/>
        </p:blipFill>
        <p:spPr>
          <a:xfrm>
            <a:off x="3325353" y="802471"/>
            <a:ext cx="5271472" cy="731375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5D0B4F79-0EA2-6235-E0D3-DC2094A86B92}"/>
              </a:ext>
            </a:extLst>
          </p:cNvPr>
          <p:cNvSpPr txBox="1"/>
          <p:nvPr/>
        </p:nvSpPr>
        <p:spPr>
          <a:xfrm>
            <a:off x="7673272" y="1568425"/>
            <a:ext cx="1013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عارضة شرح في الصفوف</a:t>
            </a:r>
            <a:endParaRPr lang="en-IL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36C3478F-A018-94EC-39D0-897F830CF657}"/>
              </a:ext>
            </a:extLst>
          </p:cNvPr>
          <p:cNvSpPr txBox="1"/>
          <p:nvPr/>
        </p:nvSpPr>
        <p:spPr>
          <a:xfrm>
            <a:off x="6555321" y="1567181"/>
            <a:ext cx="1235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 algn="r" rtl="1">
              <a:defRPr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AE" dirty="0"/>
              <a:t>بريد إلكتروني لأولياء الأمور وجمع</a:t>
            </a:r>
          </a:p>
          <a:p>
            <a:r>
              <a:rPr lang="ar-AE" dirty="0"/>
              <a:t>النفايات المنزلية</a:t>
            </a:r>
            <a:endParaRPr lang="en-IL" dirty="0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5764BAAB-6896-5044-5049-3D7F15C81569}"/>
              </a:ext>
            </a:extLst>
          </p:cNvPr>
          <p:cNvSpPr txBox="1"/>
          <p:nvPr/>
        </p:nvSpPr>
        <p:spPr>
          <a:xfrm>
            <a:off x="5343532" y="1555015"/>
            <a:ext cx="12351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 algn="r" rtl="1">
              <a:defRPr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AE" dirty="0"/>
              <a:t>إحضار نفايات إلكترونيّة</a:t>
            </a:r>
          </a:p>
          <a:p>
            <a:r>
              <a:rPr lang="ar-AE" dirty="0"/>
              <a:t>من البيت لإعادة التدوير</a:t>
            </a:r>
            <a:endParaRPr lang="en-IL" dirty="0"/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4DC5B584-2F80-2D60-A055-DB43B9C70621}"/>
              </a:ext>
            </a:extLst>
          </p:cNvPr>
          <p:cNvSpPr txBox="1"/>
          <p:nvPr/>
        </p:nvSpPr>
        <p:spPr>
          <a:xfrm>
            <a:off x="4050417" y="1589087"/>
            <a:ext cx="15208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 algn="r" rtl="1">
              <a:defRPr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AE" dirty="0"/>
              <a:t>حدث ذروة،</a:t>
            </a:r>
          </a:p>
          <a:p>
            <a:r>
              <a:rPr lang="ar-AE" dirty="0"/>
              <a:t>مصنع إعادة التدوير المتنقّل</a:t>
            </a:r>
          </a:p>
          <a:p>
            <a:r>
              <a:rPr lang="ar-AE" dirty="0"/>
              <a:t>يصل إلى المدرسة</a:t>
            </a:r>
            <a:endParaRPr lang="en-IL" dirty="0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2A5F1227-3897-15EF-2F82-6794D11DE1BF}"/>
              </a:ext>
            </a:extLst>
          </p:cNvPr>
          <p:cNvSpPr txBox="1"/>
          <p:nvPr/>
        </p:nvSpPr>
        <p:spPr>
          <a:xfrm>
            <a:off x="3233572" y="1646914"/>
            <a:ext cx="1262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 algn="r" rtl="1">
              <a:defRPr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AE" dirty="0"/>
              <a:t>إنقاذ الكرة الأرضية</a:t>
            </a:r>
            <a:endParaRPr lang="en-IL" dirty="0"/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CCB1D7A7-C2D6-5797-0275-DDBBE95C3A91}"/>
              </a:ext>
            </a:extLst>
          </p:cNvPr>
          <p:cNvSpPr txBox="1"/>
          <p:nvPr/>
        </p:nvSpPr>
        <p:spPr>
          <a:xfrm>
            <a:off x="829166" y="945225"/>
            <a:ext cx="1329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تذكير مهم قبل انتهاء العرض التقديمي</a:t>
            </a:r>
            <a:endParaRPr lang="ar-AE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6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מציין מיקום תוכן 2">
            <a:extLst>
              <a:ext uri="{FF2B5EF4-FFF2-40B4-BE49-F238E27FC236}">
                <a16:creationId xmlns:a16="http://schemas.microsoft.com/office/drawing/2014/main" id="{B6F41688-876C-8946-A2C9-EA0453985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120" y="1744290"/>
            <a:ext cx="4428921" cy="35877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ts val="2200"/>
              </a:lnSpc>
              <a:spcBef>
                <a:spcPts val="0"/>
              </a:spcBef>
              <a:buNone/>
            </a:pPr>
            <a:r>
              <a:rPr lang="ar-AE" altLang="he-IL" sz="2500" b="1" dirty="0">
                <a:solidFill>
                  <a:schemeClr val="bg2"/>
                </a:solidFill>
                <a:ea typeface="Calibri" panose="020F0502020204030204" pitchFamily="34" charset="0"/>
              </a:rPr>
              <a:t>من اليوم فصاعدا نشتري بحكمة</a:t>
            </a:r>
          </a:p>
          <a:p>
            <a:pPr marL="0" indent="0" eaLnBrk="1" hangingPunct="1">
              <a:lnSpc>
                <a:spcPts val="2200"/>
              </a:lnSpc>
              <a:spcBef>
                <a:spcPts val="0"/>
              </a:spcBef>
              <a:buNone/>
            </a:pPr>
            <a:r>
              <a:rPr lang="ar-AE" altLang="he-IL" sz="2500" b="1" dirty="0">
                <a:solidFill>
                  <a:schemeClr val="bg2"/>
                </a:solidFill>
                <a:ea typeface="Calibri" panose="020F0502020204030204" pitchFamily="34" charset="0"/>
              </a:rPr>
              <a:t>ونعيد تدوير المنتجات القديمة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6E4A570-C122-DD4F-9FE5-995822F93F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30811" y="217550"/>
            <a:ext cx="3749675" cy="439738"/>
          </a:xfrm>
          <a:prstGeom prst="rect">
            <a:avLst/>
          </a:prstGeom>
        </p:spPr>
        <p:txBody>
          <a:bodyPr/>
          <a:lstStyle/>
          <a:p>
            <a:pPr algn="r" eaLnBrk="1" hangingPunct="1">
              <a:defRPr/>
            </a:pPr>
            <a:r>
              <a:rPr lang="ar-AE" altLang="en-US" sz="3000" b="1" spc="-7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إنقاذ الكرة الأرضية</a:t>
            </a:r>
            <a:endParaRPr lang="he-IL" altLang="en-US" sz="3000" b="1" spc="-75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748" name="Group 17">
            <a:extLst>
              <a:ext uri="{FF2B5EF4-FFF2-40B4-BE49-F238E27FC236}">
                <a16:creationId xmlns:a16="http://schemas.microsoft.com/office/drawing/2014/main" id="{33096152-94E3-4845-8C1C-B134D1A4F0BC}"/>
              </a:ext>
            </a:extLst>
          </p:cNvPr>
          <p:cNvGrpSpPr>
            <a:grpSpLocks/>
          </p:cNvGrpSpPr>
          <p:nvPr/>
        </p:nvGrpSpPr>
        <p:grpSpPr bwMode="auto">
          <a:xfrm>
            <a:off x="5292080" y="1347614"/>
            <a:ext cx="2890838" cy="2915840"/>
            <a:chOff x="7413296" y="1751430"/>
            <a:chExt cx="970259" cy="97850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6D0300-4E33-1C44-901C-2DE7A012F803}"/>
                </a:ext>
              </a:extLst>
            </p:cNvPr>
            <p:cNvSpPr/>
            <p:nvPr/>
          </p:nvSpPr>
          <p:spPr>
            <a:xfrm>
              <a:off x="7426084" y="1751430"/>
              <a:ext cx="946282" cy="945742"/>
            </a:xfrm>
            <a:prstGeom prst="ellipse">
              <a:avLst/>
            </a:prstGeom>
            <a:solidFill>
              <a:srgbClr val="2A8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hangingPunct="1">
                <a:defRPr/>
              </a:pPr>
              <a:endParaRPr lang="en-US"/>
            </a:p>
          </p:txBody>
        </p:sp>
        <p:pic>
          <p:nvPicPr>
            <p:cNvPr id="31754" name="Picture 2">
              <a:extLst>
                <a:ext uri="{FF2B5EF4-FFF2-40B4-BE49-F238E27FC236}">
                  <a16:creationId xmlns:a16="http://schemas.microsoft.com/office/drawing/2014/main" id="{8F4920A1-7FB8-E44D-AF7D-85BBDCEF1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296" y="1759676"/>
              <a:ext cx="970259" cy="970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0" name="Picture 13">
            <a:extLst>
              <a:ext uri="{FF2B5EF4-FFF2-40B4-BE49-F238E27FC236}">
                <a16:creationId xmlns:a16="http://schemas.microsoft.com/office/drawing/2014/main" id="{2C2F8239-6584-134E-BF3B-2711270D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2124" y="1811481"/>
            <a:ext cx="1871412" cy="18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6CA2993-A37C-88ED-BF7E-796B3007256C}"/>
              </a:ext>
            </a:extLst>
          </p:cNvPr>
          <p:cNvSpPr/>
          <p:nvPr/>
        </p:nvSpPr>
        <p:spPr>
          <a:xfrm>
            <a:off x="5508105" y="657289"/>
            <a:ext cx="3240608" cy="114262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latin typeface="El Messiri Medium" panose="00000600000000000000" pitchFamily="2" charset="-78"/>
            </a:endParaRP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C3B3B88A-4313-597A-229A-0209BD14C672}"/>
              </a:ext>
            </a:extLst>
          </p:cNvPr>
          <p:cNvSpPr txBox="1">
            <a:spLocks/>
          </p:cNvSpPr>
          <p:nvPr/>
        </p:nvSpPr>
        <p:spPr>
          <a:xfrm>
            <a:off x="755577" y="2317805"/>
            <a:ext cx="4164496" cy="1445262"/>
          </a:xfrm>
          <a:prstGeom prst="rect">
            <a:avLst/>
          </a:prstGeom>
        </p:spPr>
        <p:txBody>
          <a:bodyPr/>
          <a:lstStyle>
            <a:lvl1pPr marL="257175" indent="-257175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ar-AE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نعم، هكذا سنحافظ معًا على البيئة من النفايات الإلكترونية المُلوِّثة، نستخدم مرّة أخرى المواد الخام المستخلصة من النفايات ونقوّي الاقتصاد والمجتمع في إسرائيل. </a:t>
            </a:r>
            <a:endParaRPr lang="he-IL" alt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92CFDF32-1E6D-EE40-A421-A24B9FF784FA}"/>
              </a:ext>
            </a:extLst>
          </p:cNvPr>
          <p:cNvSpPr/>
          <p:nvPr/>
        </p:nvSpPr>
        <p:spPr>
          <a:xfrm>
            <a:off x="3851920" y="699542"/>
            <a:ext cx="4896793" cy="72008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4" name="תמונה 3">
            <a:hlinkClick r:id="rId3"/>
            <a:extLst>
              <a:ext uri="{FF2B5EF4-FFF2-40B4-BE49-F238E27FC236}">
                <a16:creationId xmlns:a16="http://schemas.microsoft.com/office/drawing/2014/main" id="{131E1003-B573-4785-A1A1-9A3510679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87"/>
          <a:stretch/>
        </p:blipFill>
        <p:spPr>
          <a:xfrm>
            <a:off x="1598867" y="1131590"/>
            <a:ext cx="5946266" cy="3025993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01A60D0F-D292-A84B-DBBD-6598D3C579FF}"/>
              </a:ext>
            </a:extLst>
          </p:cNvPr>
          <p:cNvSpPr txBox="1">
            <a:spLocks/>
          </p:cNvSpPr>
          <p:nvPr/>
        </p:nvSpPr>
        <p:spPr>
          <a:xfrm>
            <a:off x="3707904" y="227013"/>
            <a:ext cx="5146724" cy="400050"/>
          </a:xfrm>
          <a:prstGeom prst="rect">
            <a:avLst/>
          </a:prstGeom>
        </p:spPr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342900" algn="ctr" rtl="1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685800" algn="ctr" rtl="1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028700" algn="ctr" rtl="1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371600" algn="ctr" rtl="1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ar-AE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كل عملية إعادة تدوير تبدأ بقصة</a:t>
            </a:r>
            <a:endParaRPr lang="he-IL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כותרת 1">
            <a:extLst>
              <a:ext uri="{FF2B5EF4-FFF2-40B4-BE49-F238E27FC236}">
                <a16:creationId xmlns:a16="http://schemas.microsoft.com/office/drawing/2014/main" id="{BBAB4DD4-458D-B540-8817-60C7EC935E0E}"/>
              </a:ext>
            </a:extLst>
          </p:cNvPr>
          <p:cNvSpPr txBox="1">
            <a:spLocks/>
          </p:cNvSpPr>
          <p:nvPr/>
        </p:nvSpPr>
        <p:spPr bwMode="auto">
          <a:xfrm>
            <a:off x="5796136" y="303610"/>
            <a:ext cx="30963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ar-AE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منتجات إلكترونية</a:t>
            </a:r>
            <a:endParaRPr lang="he-IL" altLang="en-US" sz="3000" b="1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7" name="Picture 5">
            <a:extLst>
              <a:ext uri="{FF2B5EF4-FFF2-40B4-BE49-F238E27FC236}">
                <a16:creationId xmlns:a16="http://schemas.microsoft.com/office/drawing/2014/main" id="{AD439F7E-25AF-2649-A81A-A957952D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210" y="3361136"/>
            <a:ext cx="7143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0">
            <a:extLst>
              <a:ext uri="{FF2B5EF4-FFF2-40B4-BE49-F238E27FC236}">
                <a16:creationId xmlns:a16="http://schemas.microsoft.com/office/drawing/2014/main" id="{1498897A-C2E5-1846-B3CF-FAAD3C902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902" y="1825228"/>
            <a:ext cx="797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اتصال</a:t>
            </a:r>
            <a:endParaRPr lang="en-US" alt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9" name="Rectangle 14">
            <a:extLst>
              <a:ext uri="{FF2B5EF4-FFF2-40B4-BE49-F238E27FC236}">
                <a16:creationId xmlns:a16="http://schemas.microsoft.com/office/drawing/2014/main" id="{DED2F536-D6E3-D24E-8230-3748935D3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167" y="2319337"/>
            <a:ext cx="13083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درجة حرارة</a:t>
            </a: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148E28-C5D3-6549-B439-892EDA2D1CCA}"/>
              </a:ext>
            </a:extLst>
          </p:cNvPr>
          <p:cNvSpPr/>
          <p:nvPr/>
        </p:nvSpPr>
        <p:spPr>
          <a:xfrm>
            <a:off x="5248277" y="1709740"/>
            <a:ext cx="1241822" cy="1241822"/>
          </a:xfrm>
          <a:prstGeom prst="ellipse">
            <a:avLst/>
          </a:prstGeom>
          <a:solidFill>
            <a:schemeClr val="bg1"/>
          </a:solidFill>
          <a:ln w="19050">
            <a:solidFill>
              <a:srgbClr val="83BE4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pic>
        <p:nvPicPr>
          <p:cNvPr id="22535" name="Picture 8">
            <a:extLst>
              <a:ext uri="{FF2B5EF4-FFF2-40B4-BE49-F238E27FC236}">
                <a16:creationId xmlns:a16="http://schemas.microsoft.com/office/drawing/2014/main" id="{789E121C-0C92-B54B-BF0D-C554559F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014" y="1926431"/>
            <a:ext cx="892969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8">
            <a:extLst>
              <a:ext uri="{FF2B5EF4-FFF2-40B4-BE49-F238E27FC236}">
                <a16:creationId xmlns:a16="http://schemas.microsoft.com/office/drawing/2014/main" id="{39D5EBBF-1C56-AD4F-A7AD-026C00E5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106" y="3215879"/>
            <a:ext cx="1520429" cy="124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FC3F16B9-6D24-5D4F-8B19-6445EE1B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413" y="4349355"/>
            <a:ext cx="702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حركة</a:t>
            </a: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B10C993-F317-E244-82B8-311229F93B80}"/>
              </a:ext>
            </a:extLst>
          </p:cNvPr>
          <p:cNvSpPr/>
          <p:nvPr/>
        </p:nvSpPr>
        <p:spPr>
          <a:xfrm>
            <a:off x="2984899" y="1059581"/>
            <a:ext cx="507206" cy="3451697"/>
          </a:xfrm>
          <a:custGeom>
            <a:avLst/>
            <a:gdLst>
              <a:gd name="connsiteX0" fmla="*/ 587829 w 674914"/>
              <a:gd name="connsiteY0" fmla="*/ 0 h 4659085"/>
              <a:gd name="connsiteX1" fmla="*/ 0 w 674914"/>
              <a:gd name="connsiteY1" fmla="*/ 0 h 4659085"/>
              <a:gd name="connsiteX2" fmla="*/ 0 w 674914"/>
              <a:gd name="connsiteY2" fmla="*/ 4659085 h 4659085"/>
              <a:gd name="connsiteX3" fmla="*/ 674914 w 674914"/>
              <a:gd name="connsiteY3" fmla="*/ 4659085 h 465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914" h="4659085">
                <a:moveTo>
                  <a:pt x="587829" y="0"/>
                </a:moveTo>
                <a:lnTo>
                  <a:pt x="0" y="0"/>
                </a:lnTo>
                <a:lnTo>
                  <a:pt x="0" y="4659085"/>
                </a:lnTo>
                <a:lnTo>
                  <a:pt x="674914" y="4659085"/>
                </a:lnTo>
              </a:path>
            </a:pathLst>
          </a:custGeom>
          <a:noFill/>
          <a:ln w="12700">
            <a:solidFill>
              <a:srgbClr val="FAB333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DD8E633C-FBBF-0146-A4DF-378F33ABBDBA}"/>
              </a:ext>
            </a:extLst>
          </p:cNvPr>
          <p:cNvCxnSpPr>
            <a:cxnSpLocks/>
            <a:endCxn id="16388" idx="2"/>
          </p:cNvCxnSpPr>
          <p:nvPr/>
        </p:nvCxnSpPr>
        <p:spPr>
          <a:xfrm flipV="1">
            <a:off x="6497887" y="2286893"/>
            <a:ext cx="785522" cy="120288"/>
          </a:xfrm>
          <a:prstGeom prst="bentConnector2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9" name="Picture 46">
            <a:extLst>
              <a:ext uri="{FF2B5EF4-FFF2-40B4-BE49-F238E27FC236}">
                <a16:creationId xmlns:a16="http://schemas.microsoft.com/office/drawing/2014/main" id="{B5F563D6-587A-E84C-861D-1EDFEA75F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0179" y="940596"/>
            <a:ext cx="1790700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1" name="Elbow Connector 4100">
            <a:extLst>
              <a:ext uri="{FF2B5EF4-FFF2-40B4-BE49-F238E27FC236}">
                <a16:creationId xmlns:a16="http://schemas.microsoft.com/office/drawing/2014/main" id="{A54F9CAC-BD27-634C-B8D0-DA1F37B84DD6}"/>
              </a:ext>
            </a:extLst>
          </p:cNvPr>
          <p:cNvCxnSpPr>
            <a:cxnSpLocks/>
            <a:stCxn id="17" idx="4"/>
          </p:cNvCxnSpPr>
          <p:nvPr/>
        </p:nvCxnSpPr>
        <p:spPr>
          <a:xfrm rot="5400000">
            <a:off x="4411266" y="3030141"/>
            <a:ext cx="1537097" cy="1379934"/>
          </a:xfrm>
          <a:prstGeom prst="bentConnector2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4" name="Elbow Connector 4103">
            <a:extLst>
              <a:ext uri="{FF2B5EF4-FFF2-40B4-BE49-F238E27FC236}">
                <a16:creationId xmlns:a16="http://schemas.microsoft.com/office/drawing/2014/main" id="{07BA9EA3-A4BD-DE44-9F77-12CB8B672761}"/>
              </a:ext>
            </a:extLst>
          </p:cNvPr>
          <p:cNvCxnSpPr>
            <a:cxnSpLocks/>
            <a:stCxn id="17" idx="5"/>
          </p:cNvCxnSpPr>
          <p:nvPr/>
        </p:nvCxnSpPr>
        <p:spPr>
          <a:xfrm rot="16200000" flipH="1">
            <a:off x="6530566" y="2547373"/>
            <a:ext cx="591435" cy="1036090"/>
          </a:xfrm>
          <a:prstGeom prst="bentConnector3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Elbow Connector 4106">
            <a:extLst>
              <a:ext uri="{FF2B5EF4-FFF2-40B4-BE49-F238E27FC236}">
                <a16:creationId xmlns:a16="http://schemas.microsoft.com/office/drawing/2014/main" id="{075AA11C-B93C-B842-82BD-60F78E483AE3}"/>
              </a:ext>
            </a:extLst>
          </p:cNvPr>
          <p:cNvCxnSpPr>
            <a:cxnSpLocks/>
            <a:endCxn id="16389" idx="2"/>
          </p:cNvCxnSpPr>
          <p:nvPr/>
        </p:nvCxnSpPr>
        <p:spPr>
          <a:xfrm rot="10800000" flipV="1">
            <a:off x="4027353" y="2524116"/>
            <a:ext cx="1220924" cy="256885"/>
          </a:xfrm>
          <a:prstGeom prst="bentConnector4">
            <a:avLst>
              <a:gd name="adj1" fmla="val 23209"/>
              <a:gd name="adj2" fmla="val 188989"/>
            </a:avLst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866ACFB-33B8-0D43-BF03-31F9D8A88600}"/>
              </a:ext>
            </a:extLst>
          </p:cNvPr>
          <p:cNvSpPr/>
          <p:nvPr/>
        </p:nvSpPr>
        <p:spPr>
          <a:xfrm>
            <a:off x="1414750" y="2545112"/>
            <a:ext cx="835819" cy="467915"/>
          </a:xfrm>
          <a:prstGeom prst="roundRect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A0C529B-87BC-E64E-BD9C-D2A9E8516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136" y="2609238"/>
            <a:ext cx="942294" cy="49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50"/>
              </a:lnSpc>
              <a:spcBef>
                <a:spcPct val="0"/>
              </a:spcBef>
              <a:buNone/>
            </a:pPr>
            <a:r>
              <a:rPr lang="ar-AE" alt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جودة الحياة</a:t>
            </a:r>
            <a:endParaRPr lang="en-US" altLang="en-US" sz="240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B9201B-CC07-CD40-A739-97858905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210" y="951312"/>
            <a:ext cx="679847" cy="92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0">
            <a:extLst>
              <a:ext uri="{FF2B5EF4-FFF2-40B4-BE49-F238E27FC236}">
                <a16:creationId xmlns:a16="http://schemas.microsoft.com/office/drawing/2014/main" id="{BD1FF72C-DFA6-0546-B98E-6733CC9C5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792" y="1317137"/>
            <a:ext cx="13643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استخدام</a:t>
            </a:r>
          </a:p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منتجات</a:t>
            </a:r>
          </a:p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إلكترونية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168B6D7F-0FD3-6A4C-AD37-C1BF1C102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729" y="3181948"/>
            <a:ext cx="11894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نفايات</a:t>
            </a:r>
          </a:p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إلكترونية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1E13064-8AAD-51A1-D4F9-CE3789526B2B}"/>
              </a:ext>
            </a:extLst>
          </p:cNvPr>
          <p:cNvSpPr/>
          <p:nvPr/>
        </p:nvSpPr>
        <p:spPr>
          <a:xfrm>
            <a:off x="5796136" y="710634"/>
            <a:ext cx="2952576" cy="4571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BD5264-7556-09C0-2426-0E7A6354F1F5}"/>
              </a:ext>
            </a:extLst>
          </p:cNvPr>
          <p:cNvCxnSpPr>
            <a:cxnSpLocks/>
          </p:cNvCxnSpPr>
          <p:nvPr/>
        </p:nvCxnSpPr>
        <p:spPr>
          <a:xfrm flipV="1">
            <a:off x="2699792" y="1059581"/>
            <a:ext cx="0" cy="1910011"/>
          </a:xfrm>
          <a:prstGeom prst="straightConnector1">
            <a:avLst/>
          </a:prstGeom>
          <a:ln w="28575">
            <a:solidFill>
              <a:srgbClr val="83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FDD066-9F84-A86C-0C02-C4EC35906F11}"/>
              </a:ext>
            </a:extLst>
          </p:cNvPr>
          <p:cNvCxnSpPr>
            <a:cxnSpLocks/>
          </p:cNvCxnSpPr>
          <p:nvPr/>
        </p:nvCxnSpPr>
        <p:spPr>
          <a:xfrm>
            <a:off x="1154582" y="2545112"/>
            <a:ext cx="0" cy="1804243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5">
            <a:extLst>
              <a:ext uri="{FF2B5EF4-FFF2-40B4-BE49-F238E27FC236}">
                <a16:creationId xmlns:a16="http://schemas.microsoft.com/office/drawing/2014/main" id="{BCD4ACFD-E8AD-8A41-B991-E64FCF28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31" y="4162381"/>
            <a:ext cx="5822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rtl="1" eaLnBrk="1" hangingPunct="1"/>
            <a:r>
              <a:rPr lang="ar-AE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إنارة</a:t>
            </a: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D2D21-8131-762A-FFAB-61ECD7762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B120A25-9932-AE87-BA90-497B64633478}"/>
              </a:ext>
            </a:extLst>
          </p:cNvPr>
          <p:cNvGrpSpPr/>
          <p:nvPr/>
        </p:nvGrpSpPr>
        <p:grpSpPr>
          <a:xfrm>
            <a:off x="1979712" y="1564451"/>
            <a:ext cx="5797810" cy="3215253"/>
            <a:chOff x="1403648" y="1222872"/>
            <a:chExt cx="6377591" cy="3536778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84D47B3-AB0F-CCD1-71AA-9F37107CE72F}"/>
                </a:ext>
              </a:extLst>
            </p:cNvPr>
            <p:cNvSpPr/>
            <p:nvPr/>
          </p:nvSpPr>
          <p:spPr>
            <a:xfrm>
              <a:off x="1516005" y="3445472"/>
              <a:ext cx="2248678" cy="853448"/>
            </a:xfrm>
            <a:custGeom>
              <a:avLst/>
              <a:gdLst>
                <a:gd name="connsiteX0" fmla="*/ 2248678 w 2248678"/>
                <a:gd name="connsiteY0" fmla="*/ 0 h 475862"/>
                <a:gd name="connsiteX1" fmla="*/ 2248678 w 2248678"/>
                <a:gd name="connsiteY1" fmla="*/ 475862 h 475862"/>
                <a:gd name="connsiteX2" fmla="*/ 0 w 2248678"/>
                <a:gd name="connsiteY2" fmla="*/ 475862 h 47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678" h="475862">
                  <a:moveTo>
                    <a:pt x="2248678" y="0"/>
                  </a:moveTo>
                  <a:lnTo>
                    <a:pt x="2248678" y="475862"/>
                  </a:lnTo>
                  <a:lnTo>
                    <a:pt x="0" y="475862"/>
                  </a:lnTo>
                </a:path>
              </a:pathLst>
            </a:cu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E8D429E-7A17-BF37-339A-AEDECBF266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2747" y="2228940"/>
              <a:ext cx="2130546" cy="0"/>
            </a:xfrm>
            <a:prstGeom prst="line">
              <a:avLst/>
            </a:pr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45BEE3F-A878-6517-9F86-81E7C1E6125C}"/>
                </a:ext>
              </a:extLst>
            </p:cNvPr>
            <p:cNvCxnSpPr>
              <a:cxnSpLocks/>
            </p:cNvCxnSpPr>
            <p:nvPr/>
          </p:nvCxnSpPr>
          <p:spPr>
            <a:xfrm>
              <a:off x="5597203" y="2228940"/>
              <a:ext cx="2130546" cy="0"/>
            </a:xfrm>
            <a:prstGeom prst="line">
              <a:avLst/>
            </a:pr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DC76911-F628-164D-C35D-01D4321821B7}"/>
                </a:ext>
              </a:extLst>
            </p:cNvPr>
            <p:cNvSpPr/>
            <p:nvPr/>
          </p:nvSpPr>
          <p:spPr>
            <a:xfrm>
              <a:off x="3268995" y="1222872"/>
              <a:ext cx="2621902" cy="262190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86" name="כותרת 1">
              <a:extLst>
                <a:ext uri="{FF2B5EF4-FFF2-40B4-BE49-F238E27FC236}">
                  <a16:creationId xmlns:a16="http://schemas.microsoft.com/office/drawing/2014/main" id="{4BB71C44-7118-A73E-765F-E319DF9B981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51501" y="1281483"/>
              <a:ext cx="2567703" cy="2621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ar-JO" b="1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تنقسم المنتجات الكهربائية والإلكترونية </a:t>
              </a:r>
              <a:r>
                <a:rPr lang="ar-JO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لأربعة أنواع رئيسية</a:t>
              </a:r>
              <a:endParaRPr lang="he-IL" altLang="en-US" sz="30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88" name="Rectangle 10">
              <a:extLst>
                <a:ext uri="{FF2B5EF4-FFF2-40B4-BE49-F238E27FC236}">
                  <a16:creationId xmlns:a16="http://schemas.microsoft.com/office/drawing/2014/main" id="{5BD8459D-6598-5169-2A0E-15CCA776A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315" y="2255944"/>
              <a:ext cx="1594379" cy="5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rtl="1" eaLnBrk="1" hangingPunct="1">
                <a:lnSpc>
                  <a:spcPts val="1500"/>
                </a:lnSpc>
              </a:pPr>
              <a:r>
                <a:rPr lang="ar-AE" alt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منتجات</a:t>
              </a:r>
            </a:p>
            <a:p>
              <a:pPr algn="ctr" rtl="1" eaLnBrk="1" hangingPunct="1">
                <a:lnSpc>
                  <a:spcPts val="1500"/>
                </a:lnSpc>
              </a:pPr>
              <a:r>
                <a:rPr lang="ar-AE" alt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صغيرة ومتوسطة</a:t>
              </a:r>
            </a:p>
          </p:txBody>
        </p:sp>
        <p:sp>
          <p:nvSpPr>
            <p:cNvPr id="16389" name="Rectangle 14">
              <a:extLst>
                <a:ext uri="{FF2B5EF4-FFF2-40B4-BE49-F238E27FC236}">
                  <a16:creationId xmlns:a16="http://schemas.microsoft.com/office/drawing/2014/main" id="{6BF2958D-909B-34AC-2206-A6310FB5B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197" y="2311527"/>
              <a:ext cx="1319304" cy="327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rtl="1" eaLnBrk="1" hangingPunct="1">
                <a:lnSpc>
                  <a:spcPts val="1500"/>
                </a:lnSpc>
              </a:pPr>
              <a:r>
                <a:rPr lang="ar-AE" alt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منتجات كبيرة</a:t>
              </a:r>
              <a:endPara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90" name="Rectangle 15">
              <a:extLst>
                <a:ext uri="{FF2B5EF4-FFF2-40B4-BE49-F238E27FC236}">
                  <a16:creationId xmlns:a16="http://schemas.microsoft.com/office/drawing/2014/main" id="{4F0228A2-B6F3-0290-CFE0-7DCF2A8B0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1509" y="4432381"/>
              <a:ext cx="876714" cy="327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rtl="1" eaLnBrk="1" hangingPunct="1">
                <a:lnSpc>
                  <a:spcPts val="1500"/>
                </a:lnSpc>
              </a:pPr>
              <a:r>
                <a:rPr lang="ar-AE" alt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بطاريات</a:t>
              </a:r>
              <a:endPara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tangle 13">
              <a:extLst>
                <a:ext uri="{FF2B5EF4-FFF2-40B4-BE49-F238E27FC236}">
                  <a16:creationId xmlns:a16="http://schemas.microsoft.com/office/drawing/2014/main" id="{EC982974-A1FB-5CA2-D779-28D0BBBFB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9728" y="4389167"/>
              <a:ext cx="1428627" cy="327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rtl="1" eaLnBrk="1" hangingPunct="1">
                <a:lnSpc>
                  <a:spcPts val="1500"/>
                </a:lnSpc>
              </a:pPr>
              <a:r>
                <a:rPr lang="ar-JO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بطاريات ليثيوم</a:t>
              </a:r>
              <a:endPara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946DB4E4-6206-BBF1-CB10-6E73B2F3F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648" y="2611503"/>
              <a:ext cx="782241" cy="503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350"/>
                </a:lnSpc>
                <a:spcBef>
                  <a:spcPct val="0"/>
                </a:spcBef>
                <a:buNone/>
              </a:pPr>
              <a:r>
                <a:rPr lang="he-IL" altLang="en-US" sz="1500" b="1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איכות חיים </a:t>
              </a:r>
              <a:endParaRPr lang="en-US" altLang="en-US" sz="15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A2DE4FC-D85F-CB91-08B6-33A396D00E91}"/>
                </a:ext>
              </a:extLst>
            </p:cNvPr>
            <p:cNvSpPr/>
            <p:nvPr/>
          </p:nvSpPr>
          <p:spPr>
            <a:xfrm flipH="1">
              <a:off x="5284879" y="3598115"/>
              <a:ext cx="2496360" cy="773835"/>
            </a:xfrm>
            <a:custGeom>
              <a:avLst/>
              <a:gdLst>
                <a:gd name="connsiteX0" fmla="*/ 2248678 w 2248678"/>
                <a:gd name="connsiteY0" fmla="*/ 0 h 475862"/>
                <a:gd name="connsiteX1" fmla="*/ 2248678 w 2248678"/>
                <a:gd name="connsiteY1" fmla="*/ 475862 h 475862"/>
                <a:gd name="connsiteX2" fmla="*/ 0 w 2248678"/>
                <a:gd name="connsiteY2" fmla="*/ 475862 h 47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678" h="475862">
                  <a:moveTo>
                    <a:pt x="2248678" y="0"/>
                  </a:moveTo>
                  <a:lnTo>
                    <a:pt x="2248678" y="475862"/>
                  </a:lnTo>
                  <a:lnTo>
                    <a:pt x="0" y="475862"/>
                  </a:lnTo>
                </a:path>
              </a:pathLst>
            </a:cu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כותרת 1">
            <a:extLst>
              <a:ext uri="{FF2B5EF4-FFF2-40B4-BE49-F238E27FC236}">
                <a16:creationId xmlns:a16="http://schemas.microsoft.com/office/drawing/2014/main" id="{34453F6D-5729-6C62-32EE-B4B701791C5C}"/>
              </a:ext>
            </a:extLst>
          </p:cNvPr>
          <p:cNvSpPr txBox="1">
            <a:spLocks/>
          </p:cNvSpPr>
          <p:nvPr/>
        </p:nvSpPr>
        <p:spPr bwMode="auto">
          <a:xfrm>
            <a:off x="2690840" y="303610"/>
            <a:ext cx="620164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ar-AE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أنواع المنتجات الكهربائية والإلكترونية</a:t>
            </a:r>
            <a:endParaRPr lang="he-IL" altLang="en-US" sz="3000" b="1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4D86B81-A257-B6E3-27B1-7C681C4F8AAF}"/>
              </a:ext>
            </a:extLst>
          </p:cNvPr>
          <p:cNvSpPr/>
          <p:nvPr/>
        </p:nvSpPr>
        <p:spPr>
          <a:xfrm>
            <a:off x="2081855" y="702488"/>
            <a:ext cx="6738741" cy="110397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13" name="תמונה 12" descr="תמונה שמכילה צעצוע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416809B3-AF5A-51A1-FFCA-F724AB5D2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20" y="977346"/>
            <a:ext cx="1641499" cy="1477165"/>
          </a:xfrm>
          <a:prstGeom prst="rect">
            <a:avLst/>
          </a:prstGeom>
        </p:spPr>
      </p:pic>
      <p:pic>
        <p:nvPicPr>
          <p:cNvPr id="16" name="תמונה 15" descr="תמונה שמכילה פלסטיק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CAD95B9D-EBE2-BA30-AD68-A41C0CDE6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36" y="3003599"/>
            <a:ext cx="1522683" cy="1437413"/>
          </a:xfrm>
          <a:prstGeom prst="rect">
            <a:avLst/>
          </a:prstGeom>
        </p:spPr>
      </p:pic>
      <p:pic>
        <p:nvPicPr>
          <p:cNvPr id="18" name="תמונה 17" descr="תמונה שמכילה מצלמה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0064D88E-2409-9E25-B992-8F49383B8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47" y="936522"/>
            <a:ext cx="1627443" cy="1461444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7A1A5533-5D07-1EF1-6D90-419F5F822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16" y="2920501"/>
            <a:ext cx="1542769" cy="14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770AA8-73BB-9A48-A2AC-D3A6B0B784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1063"/>
          <a:stretch/>
        </p:blipFill>
        <p:spPr>
          <a:xfrm>
            <a:off x="3119401" y="3075806"/>
            <a:ext cx="3110403" cy="2011110"/>
          </a:xfrm>
          <a:prstGeom prst="rect">
            <a:avLst/>
          </a:prstGeom>
        </p:spPr>
      </p:pic>
      <p:sp>
        <p:nvSpPr>
          <p:cNvPr id="17410" name="כותרת 1">
            <a:extLst>
              <a:ext uri="{FF2B5EF4-FFF2-40B4-BE49-F238E27FC236}">
                <a16:creationId xmlns:a16="http://schemas.microsoft.com/office/drawing/2014/main" id="{F79BE493-E1C7-2F4F-AC74-ABE663386D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634926" y="721033"/>
            <a:ext cx="9407584" cy="4794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ar-AE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مشكلة النفايات الإلكترونية – مسار النفايات العادي</a:t>
            </a:r>
            <a:endParaRPr lang="he-IL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CCE77AE-8C75-E34A-9A00-B6C56E03F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380" y="2318574"/>
            <a:ext cx="6750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AE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شراء</a:t>
            </a:r>
            <a:r>
              <a:rPr lang="he-IL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638957D2-3A48-C646-8256-016CA1C3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78" y="2324872"/>
            <a:ext cx="20661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AE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التخلص</a:t>
            </a:r>
          </a:p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AE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حاوية النفايات التابعة للحيّ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473472DC-2F72-0D45-85FB-0174772A8DCE}"/>
              </a:ext>
            </a:extLst>
          </p:cNvPr>
          <p:cNvSpPr/>
          <p:nvPr/>
        </p:nvSpPr>
        <p:spPr>
          <a:xfrm rot="10800000">
            <a:off x="7587140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417" name="Rectangle 13">
            <a:extLst>
              <a:ext uri="{FF2B5EF4-FFF2-40B4-BE49-F238E27FC236}">
                <a16:creationId xmlns:a16="http://schemas.microsoft.com/office/drawing/2014/main" id="{8AC44E48-4953-F742-B7F4-22470A1BB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402" y="2318574"/>
            <a:ext cx="7843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J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شاحنة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J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نفايات</a:t>
            </a:r>
            <a:endParaRPr lang="he-IL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9" name="Rectangle 15">
            <a:extLst>
              <a:ext uri="{FF2B5EF4-FFF2-40B4-BE49-F238E27FC236}">
                <a16:creationId xmlns:a16="http://schemas.microsoft.com/office/drawing/2014/main" id="{9466AA71-D87E-C54A-AE6F-3DA964EB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041" y="2318574"/>
            <a:ext cx="12013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J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الدفن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J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الأرض</a:t>
            </a: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20" name="Rectangle 16">
            <a:extLst>
              <a:ext uri="{FF2B5EF4-FFF2-40B4-BE49-F238E27FC236}">
                <a16:creationId xmlns:a16="http://schemas.microsoft.com/office/drawing/2014/main" id="{785177C4-3A1D-5D4D-A0C9-C2A75D29A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095" y="2318574"/>
            <a:ext cx="1204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J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محطات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JO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الانتقال</a:t>
            </a:r>
            <a:endParaRPr lang="he-IL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FB89E3F-3C8B-4D47-B1A1-5B321B2CE23C}"/>
              </a:ext>
            </a:extLst>
          </p:cNvPr>
          <p:cNvSpPr txBox="1">
            <a:spLocks/>
          </p:cNvSpPr>
          <p:nvPr/>
        </p:nvSpPr>
        <p:spPr bwMode="auto">
          <a:xfrm>
            <a:off x="4283968" y="325445"/>
            <a:ext cx="4463724" cy="342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ar-AE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ممنوع إلقاء النفايات الإلكترونية في سلة المهملات!</a:t>
            </a:r>
            <a:endParaRPr lang="he-IL" alt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9CC0DE-80DE-A141-9818-56D636412FCB}"/>
              </a:ext>
            </a:extLst>
          </p:cNvPr>
          <p:cNvGrpSpPr/>
          <p:nvPr/>
        </p:nvGrpSpPr>
        <p:grpSpPr>
          <a:xfrm>
            <a:off x="73531" y="2934050"/>
            <a:ext cx="2595528" cy="1354369"/>
            <a:chOff x="296746" y="4681291"/>
            <a:chExt cx="2612804" cy="82752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BDA0FF5-4ACF-C448-BF6E-FF577BF65019}"/>
                </a:ext>
              </a:extLst>
            </p:cNvPr>
            <p:cNvSpPr/>
            <p:nvPr/>
          </p:nvSpPr>
          <p:spPr>
            <a:xfrm>
              <a:off x="457175" y="4760912"/>
              <a:ext cx="2314575" cy="555625"/>
            </a:xfrm>
            <a:prstGeom prst="roundRect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מציין מיקום תוכן 2">
              <a:extLst>
                <a:ext uri="{FF2B5EF4-FFF2-40B4-BE49-F238E27FC236}">
                  <a16:creationId xmlns:a16="http://schemas.microsoft.com/office/drawing/2014/main" id="{F732577B-0193-B24E-8FF3-D91036E92C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96746" y="4681291"/>
              <a:ext cx="2612804" cy="827523"/>
            </a:xfrm>
            <a:prstGeom prst="roundRect">
              <a:avLst>
                <a:gd name="adj" fmla="val 3129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None/>
              </a:pPr>
              <a:r>
                <a:rPr lang="ar-AE" altLang="he-IL" sz="1600" dirty="0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لذلك يجب معالجة النفايات الإلكترونية والبطاريات بطريقة أخرى.</a:t>
              </a:r>
              <a:endParaRPr lang="he-IL" altLang="en-US" sz="16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C3E7A77E-5892-2C4A-A39F-3CB02F8C339F}"/>
              </a:ext>
            </a:extLst>
          </p:cNvPr>
          <p:cNvSpPr/>
          <p:nvPr/>
        </p:nvSpPr>
        <p:spPr>
          <a:xfrm>
            <a:off x="3119401" y="1123906"/>
            <a:ext cx="5557842" cy="11073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  <a:gd name="connsiteX0" fmla="*/ 4601747 w 4601747"/>
              <a:gd name="connsiteY0" fmla="*/ 142240 h 142240"/>
              <a:gd name="connsiteX1" fmla="*/ 324387 w 4601747"/>
              <a:gd name="connsiteY1" fmla="*/ 142240 h 142240"/>
              <a:gd name="connsiteX2" fmla="*/ 222787 w 4601747"/>
              <a:gd name="connsiteY2" fmla="*/ 0 h 142240"/>
              <a:gd name="connsiteX3" fmla="*/ 0 w 4601747"/>
              <a:gd name="connsiteY3" fmla="*/ 9302 h 142240"/>
              <a:gd name="connsiteX0" fmla="*/ 4601747 w 4601747"/>
              <a:gd name="connsiteY0" fmla="*/ 160845 h 160845"/>
              <a:gd name="connsiteX1" fmla="*/ 324387 w 4601747"/>
              <a:gd name="connsiteY1" fmla="*/ 160845 h 160845"/>
              <a:gd name="connsiteX2" fmla="*/ 222787 w 4601747"/>
              <a:gd name="connsiteY2" fmla="*/ 18605 h 160845"/>
              <a:gd name="connsiteX3" fmla="*/ 0 w 4601747"/>
              <a:gd name="connsiteY3" fmla="*/ 0 h 160845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1329" h="142240">
                <a:moveTo>
                  <a:pt x="4591329" y="142240"/>
                </a:moveTo>
                <a:lnTo>
                  <a:pt x="313969" y="142240"/>
                </a:lnTo>
                <a:lnTo>
                  <a:pt x="212369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6BE4D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6456653F-A6CA-3942-F5FA-E15B45BFAEC7}"/>
              </a:ext>
            </a:extLst>
          </p:cNvPr>
          <p:cNvSpPr txBox="1"/>
          <p:nvPr/>
        </p:nvSpPr>
        <p:spPr>
          <a:xfrm>
            <a:off x="66408" y="2318574"/>
            <a:ext cx="20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algn="ctr" rtl="1" eaLnBrk="1" hangingPunct="1">
              <a:buFont typeface="Arial" panose="020B0604020202020204" pitchFamily="34" charset="0"/>
              <a:buNone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JO" sz="1600" dirty="0"/>
              <a:t>تلويث موارد الطبيعة:</a:t>
            </a:r>
            <a:endParaRPr lang="en-IL" sz="1600" dirty="0"/>
          </a:p>
          <a:p>
            <a:r>
              <a:rPr lang="ar-JO" sz="1600" dirty="0"/>
              <a:t>الماء، الهواء، اليابسة</a:t>
            </a:r>
            <a:endParaRPr lang="en-IL" sz="1600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1920C463-18C0-1A10-D235-3DA07CCEA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9190" y="1728490"/>
            <a:ext cx="698500" cy="57277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5D58D91-D862-F970-CDC4-873ACE2F5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6256" y="1691381"/>
            <a:ext cx="353441" cy="59931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C8E14CA-0537-E8B3-DC4C-A533E1850D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3583" y="1742510"/>
            <a:ext cx="890585" cy="514869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0F79081F-63E9-9120-571D-A8C962A48B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7904" y="1579204"/>
            <a:ext cx="743763" cy="8113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351D387-9FC7-D733-41BE-EC52B6C8F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8023" y="1605845"/>
            <a:ext cx="811378" cy="642341"/>
          </a:xfrm>
          <a:prstGeom prst="rect">
            <a:avLst/>
          </a:prstGeom>
        </p:spPr>
      </p:pic>
      <p:sp>
        <p:nvSpPr>
          <p:cNvPr id="43" name="Chevron 42">
            <a:extLst>
              <a:ext uri="{FF2B5EF4-FFF2-40B4-BE49-F238E27FC236}">
                <a16:creationId xmlns:a16="http://schemas.microsoft.com/office/drawing/2014/main" id="{0B169847-AE70-3AF9-FA8A-9DBA8F7BACE3}"/>
              </a:ext>
            </a:extLst>
          </p:cNvPr>
          <p:cNvSpPr/>
          <p:nvPr/>
        </p:nvSpPr>
        <p:spPr>
          <a:xfrm rot="10800000">
            <a:off x="640084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2D2E7A87-FB6F-125A-C259-6B67B25C6A39}"/>
              </a:ext>
            </a:extLst>
          </p:cNvPr>
          <p:cNvSpPr/>
          <p:nvPr/>
        </p:nvSpPr>
        <p:spPr>
          <a:xfrm rot="10800000">
            <a:off x="470158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hevron 44">
            <a:extLst>
              <a:ext uri="{FF2B5EF4-FFF2-40B4-BE49-F238E27FC236}">
                <a16:creationId xmlns:a16="http://schemas.microsoft.com/office/drawing/2014/main" id="{7D5C41E2-A510-E77F-39A5-C3A6490F2B0C}"/>
              </a:ext>
            </a:extLst>
          </p:cNvPr>
          <p:cNvSpPr/>
          <p:nvPr/>
        </p:nvSpPr>
        <p:spPr>
          <a:xfrm rot="10800000">
            <a:off x="335284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6A42D7D3-BABA-84AA-6465-2393FA4A9B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0435" y="1704139"/>
            <a:ext cx="552244" cy="552244"/>
          </a:xfrm>
          <a:prstGeom prst="rect">
            <a:avLst/>
          </a:prstGeom>
        </p:spPr>
      </p:pic>
      <p:sp>
        <p:nvSpPr>
          <p:cNvPr id="59" name="Chevron 58">
            <a:extLst>
              <a:ext uri="{FF2B5EF4-FFF2-40B4-BE49-F238E27FC236}">
                <a16:creationId xmlns:a16="http://schemas.microsoft.com/office/drawing/2014/main" id="{46CF477E-3D9C-B3DA-C64B-3ABC003C35AF}"/>
              </a:ext>
            </a:extLst>
          </p:cNvPr>
          <p:cNvSpPr/>
          <p:nvPr/>
        </p:nvSpPr>
        <p:spPr>
          <a:xfrm rot="10800000">
            <a:off x="193552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408" name="Rectangle 6">
            <a:extLst>
              <a:ext uri="{FF2B5EF4-FFF2-40B4-BE49-F238E27FC236}">
                <a16:creationId xmlns:a16="http://schemas.microsoft.com/office/drawing/2014/main" id="{17786CA3-5390-6B9D-E979-20DFE57EA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106" y="4270067"/>
            <a:ext cx="2466815" cy="27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fontAlgn="base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ar-AE" altLang="en-US" sz="1600" b="1" dirty="0">
                <a:ea typeface="Calibri" panose="020F0502020204030204" pitchFamily="34" charset="0"/>
                <a:cs typeface="Calibri" panose="020F0502020204030204" pitchFamily="34" charset="0"/>
              </a:rPr>
              <a:t>من عوامل تلويث البيئة.</a:t>
            </a:r>
            <a:endParaRPr lang="he-IL" altLang="en-US" sz="16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901D36FD-5CFB-52DC-6D79-B2BE5487C997}"/>
              </a:ext>
            </a:extLst>
          </p:cNvPr>
          <p:cNvSpPr txBox="1">
            <a:spLocks/>
          </p:cNvSpPr>
          <p:nvPr/>
        </p:nvSpPr>
        <p:spPr>
          <a:xfrm>
            <a:off x="3631036" y="3829064"/>
            <a:ext cx="2091472" cy="572770"/>
          </a:xfrm>
          <a:prstGeom prst="rect">
            <a:avLst/>
          </a:prstGeom>
        </p:spPr>
        <p:txBody>
          <a:bodyPr anchor="ctr"/>
          <a:lstStyle>
            <a:lvl1pPr marL="0" indent="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ts val="0"/>
              </a:spcBef>
            </a:pPr>
            <a:r>
              <a:rPr lang="he-IL" altLang="en-US" sz="3600" dirty="0">
                <a:solidFill>
                  <a:srgbClr val="83BE4D"/>
                </a:solidFill>
                <a:ea typeface="Calibri" panose="020F0502020204030204" pitchFamily="34" charset="0"/>
              </a:rPr>
              <a:t>70%</a:t>
            </a:r>
            <a:endParaRPr lang="he-IL" altLang="en-US" sz="3600" dirty="0">
              <a:ea typeface="Calibri" panose="020F050202020403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F5A7DCD-A1E4-7AF9-DA9E-3F704459C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416" y="3640725"/>
            <a:ext cx="1728193" cy="27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None/>
            </a:pPr>
            <a:r>
              <a:rPr lang="ar-AE" altLang="en-US" sz="1600" b="1" dirty="0">
                <a:ea typeface="Calibri" panose="020F0502020204030204" pitchFamily="34" charset="0"/>
                <a:cs typeface="Calibri" panose="020F0502020204030204" pitchFamily="34" charset="0"/>
              </a:rPr>
              <a:t>%3 نفايات منزلية، </a:t>
            </a:r>
            <a:endParaRPr lang="he-IL" altLang="en-US" sz="16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C143F-99B2-6044-0795-D4EEB31D5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A67158F2-52FA-1F12-7CD7-35EEF9BC6728}"/>
              </a:ext>
            </a:extLst>
          </p:cNvPr>
          <p:cNvSpPr/>
          <p:nvPr/>
        </p:nvSpPr>
        <p:spPr>
          <a:xfrm>
            <a:off x="5148064" y="699542"/>
            <a:ext cx="3475955" cy="105717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  <a:gd name="connsiteX0" fmla="*/ 4601747 w 4601747"/>
              <a:gd name="connsiteY0" fmla="*/ 142240 h 142240"/>
              <a:gd name="connsiteX1" fmla="*/ 324387 w 4601747"/>
              <a:gd name="connsiteY1" fmla="*/ 142240 h 142240"/>
              <a:gd name="connsiteX2" fmla="*/ 222787 w 4601747"/>
              <a:gd name="connsiteY2" fmla="*/ 0 h 142240"/>
              <a:gd name="connsiteX3" fmla="*/ 0 w 4601747"/>
              <a:gd name="connsiteY3" fmla="*/ 9302 h 142240"/>
              <a:gd name="connsiteX0" fmla="*/ 4601747 w 4601747"/>
              <a:gd name="connsiteY0" fmla="*/ 160845 h 160845"/>
              <a:gd name="connsiteX1" fmla="*/ 324387 w 4601747"/>
              <a:gd name="connsiteY1" fmla="*/ 160845 h 160845"/>
              <a:gd name="connsiteX2" fmla="*/ 222787 w 4601747"/>
              <a:gd name="connsiteY2" fmla="*/ 18605 h 160845"/>
              <a:gd name="connsiteX3" fmla="*/ 0 w 4601747"/>
              <a:gd name="connsiteY3" fmla="*/ 0 h 160845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1329" h="142240">
                <a:moveTo>
                  <a:pt x="4591329" y="142240"/>
                </a:moveTo>
                <a:lnTo>
                  <a:pt x="313969" y="142240"/>
                </a:lnTo>
                <a:lnTo>
                  <a:pt x="212369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6BE4D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4" name="תמונה 3">
            <a:hlinkClick r:id="rId2"/>
            <a:extLst>
              <a:ext uri="{FF2B5EF4-FFF2-40B4-BE49-F238E27FC236}">
                <a16:creationId xmlns:a16="http://schemas.microsoft.com/office/drawing/2014/main" id="{8DB0DA6B-4F53-D856-31A7-06D7927F51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8" t="23387" r="8263" b="21987"/>
          <a:stretch/>
        </p:blipFill>
        <p:spPr>
          <a:xfrm>
            <a:off x="1547664" y="982201"/>
            <a:ext cx="6569342" cy="3558395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526188A-BF19-60D0-6016-329EBE2F7F63}"/>
              </a:ext>
            </a:extLst>
          </p:cNvPr>
          <p:cNvSpPr txBox="1"/>
          <p:nvPr/>
        </p:nvSpPr>
        <p:spPr>
          <a:xfrm>
            <a:off x="4056317" y="343594"/>
            <a:ext cx="4572000" cy="461665"/>
          </a:xfrm>
          <a:prstGeom prst="rect">
            <a:avLst/>
          </a:prstGeom>
        </p:spPr>
        <p:txBody>
          <a:bodyPr/>
          <a:lstStyle>
            <a:lvl1pPr algn="r" rtl="1"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algn="ctr" rtl="1">
              <a:defRPr sz="3300">
                <a:latin typeface="Calibri" pitchFamily="34" charset="0"/>
                <a:cs typeface="Times New Roman" pitchFamily="18" charset="0"/>
              </a:defRPr>
            </a:lvl2pPr>
            <a:lvl3pPr algn="ctr" rtl="1">
              <a:defRPr sz="3300">
                <a:latin typeface="Calibri" pitchFamily="34" charset="0"/>
                <a:cs typeface="Times New Roman" pitchFamily="18" charset="0"/>
              </a:defRPr>
            </a:lvl3pPr>
            <a:lvl4pPr algn="ctr" rtl="1">
              <a:defRPr sz="3300">
                <a:latin typeface="Calibri" pitchFamily="34" charset="0"/>
                <a:cs typeface="Times New Roman" pitchFamily="18" charset="0"/>
              </a:defRPr>
            </a:lvl4pPr>
            <a:lvl5pPr algn="ctr" rtl="1">
              <a:defRPr sz="3300">
                <a:latin typeface="Calibri" pitchFamily="34" charset="0"/>
                <a:cs typeface="Times New Roman" pitchFamily="18" charset="0"/>
              </a:defRPr>
            </a:lvl5pPr>
            <a:lvl6pPr marL="342900" algn="ctr" rtl="1" fontAlgn="base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  <a:cs typeface="Times New Roman" pitchFamily="18" charset="0"/>
              </a:defRPr>
            </a:lvl6pPr>
            <a:lvl7pPr marL="685800" algn="ctr" rtl="1" fontAlgn="base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  <a:cs typeface="Times New Roman" pitchFamily="18" charset="0"/>
              </a:defRPr>
            </a:lvl7pPr>
            <a:lvl8pPr marL="1028700" algn="ctr" rtl="1" fontAlgn="base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  <a:cs typeface="Times New Roman" pitchFamily="18" charset="0"/>
              </a:defRPr>
            </a:lvl8pPr>
            <a:lvl9pPr marL="1371600" algn="ctr" rtl="1" fontAlgn="base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ar-AE" dirty="0"/>
              <a:t>مقالة عن أنشطة الشركة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8943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9E382-3B57-B0E5-914E-50D41F9F7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1">
            <a:extLst>
              <a:ext uri="{FF2B5EF4-FFF2-40B4-BE49-F238E27FC236}">
                <a16:creationId xmlns:a16="http://schemas.microsoft.com/office/drawing/2014/main" id="{DEE47D34-C021-46D7-3D35-2BC0DF7FA325}"/>
              </a:ext>
            </a:extLst>
          </p:cNvPr>
          <p:cNvSpPr txBox="1">
            <a:spLocks/>
          </p:cNvSpPr>
          <p:nvPr/>
        </p:nvSpPr>
        <p:spPr bwMode="auto">
          <a:xfrm>
            <a:off x="6156177" y="350926"/>
            <a:ext cx="257714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الحلول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الخفض</a:t>
            </a:r>
            <a:r>
              <a:rPr lang="he-IL" altLang="en-US" sz="3000" spc="-75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436" name="Rectangle 16">
            <a:extLst>
              <a:ext uri="{FF2B5EF4-FFF2-40B4-BE49-F238E27FC236}">
                <a16:creationId xmlns:a16="http://schemas.microsoft.com/office/drawing/2014/main" id="{107BF855-B126-AD67-17BE-6463781BD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313" y="2517056"/>
            <a:ext cx="938077" cy="45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ar-AE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نشتري </a:t>
            </a:r>
          </a:p>
          <a:p>
            <a:pPr algn="ctr" eaLnBrk="1" hangingPunct="1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ar-AE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بصورة أفضل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F39DC648-E159-BACA-1656-D901B903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542" y="2499742"/>
            <a:ext cx="1277914" cy="45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AE" alt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لا نشتري</a:t>
            </a:r>
          </a:p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AE" alt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صغير وغير ضروري</a:t>
            </a:r>
          </a:p>
        </p:txBody>
      </p:sp>
      <p:sp>
        <p:nvSpPr>
          <p:cNvPr id="18438" name="Rectangle 15">
            <a:extLst>
              <a:ext uri="{FF2B5EF4-FFF2-40B4-BE49-F238E27FC236}">
                <a16:creationId xmlns:a16="http://schemas.microsoft.com/office/drawing/2014/main" id="{EC7063FF-424E-8BA9-1068-286CF8DCE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3796" y="2517056"/>
            <a:ext cx="2042547" cy="45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ar-AE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نشتري فقط ما لا يمكن إصلاحه </a:t>
            </a:r>
          </a:p>
          <a:p>
            <a:pPr algn="ctr" eaLnBrk="1" hangingPunct="1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ar-AE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والذي نكون بحاجته حقًا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F663C1B-EFBD-A63B-C00D-49EDF3582985}"/>
              </a:ext>
            </a:extLst>
          </p:cNvPr>
          <p:cNvSpPr txBox="1"/>
          <p:nvPr/>
        </p:nvSpPr>
        <p:spPr>
          <a:xfrm>
            <a:off x="6616258" y="1374006"/>
            <a:ext cx="193533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altLang="en-US" sz="4000" b="1" dirty="0">
                <a:solidFill>
                  <a:srgbClr val="83BE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الخفض:</a:t>
            </a:r>
            <a:br>
              <a:rPr lang="en-US" altLang="en-US" sz="2800" dirty="0">
                <a:solidFill>
                  <a:srgbClr val="83BE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alt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تقليص كمية المنتجات التي نقوم بشرائها</a:t>
            </a:r>
            <a:endParaRPr lang="he-IL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A922BAF2-F3B9-BA5C-0C52-AF21834FF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054" y="3472720"/>
            <a:ext cx="3320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AE" altLang="en-US" sz="2000" b="1" dirty="0">
                <a:ea typeface="Calibri" panose="020F0502020204030204" pitchFamily="34" charset="0"/>
                <a:cs typeface="Calibri" panose="020F0502020204030204" pitchFamily="34" charset="0"/>
              </a:rPr>
              <a:t>استخدام المنتجات التي يتم شحنها</a:t>
            </a:r>
          </a:p>
          <a:p>
            <a:pPr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AE" altLang="en-US" sz="2000" b="1" dirty="0">
                <a:ea typeface="Calibri" panose="020F0502020204030204" pitchFamily="34" charset="0"/>
                <a:cs typeface="Calibri" panose="020F0502020204030204" pitchFamily="34" charset="0"/>
              </a:rPr>
              <a:t>يقلل من كمية البطاريات التي نشتريها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846B60-B6AC-E312-77DC-453DA13A94DA}"/>
              </a:ext>
            </a:extLst>
          </p:cNvPr>
          <p:cNvSpPr/>
          <p:nvPr/>
        </p:nvSpPr>
        <p:spPr>
          <a:xfrm>
            <a:off x="6197667" y="771550"/>
            <a:ext cx="2535649" cy="4571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4F9D2B-7291-67EF-9390-26BC4EC97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9118" y="1203598"/>
            <a:ext cx="456535" cy="10956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F7089ED-8239-838B-7AD9-4EEFE961D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3979" y="1194458"/>
            <a:ext cx="547536" cy="109507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741B80E-1D49-B3FE-1FC3-C6D776046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9841" y="1142308"/>
            <a:ext cx="456535" cy="1163188"/>
          </a:xfrm>
          <a:prstGeom prst="rect">
            <a:avLst/>
          </a:prstGeom>
        </p:spPr>
      </p:pic>
      <p:pic>
        <p:nvPicPr>
          <p:cNvPr id="14" name="Picture 13" descr="A green and white speech bubble with blue and red buttons&#10;&#10;Description automatically generated">
            <a:extLst>
              <a:ext uri="{FF2B5EF4-FFF2-40B4-BE49-F238E27FC236}">
                <a16:creationId xmlns:a16="http://schemas.microsoft.com/office/drawing/2014/main" id="{563373BB-C658-FAE5-1B74-6294F11AD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67" y="3515812"/>
            <a:ext cx="1201086" cy="56014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BA64F0-A74B-2A08-666D-E6D1FC356D8B}"/>
              </a:ext>
            </a:extLst>
          </p:cNvPr>
          <p:cNvCxnSpPr>
            <a:cxnSpLocks/>
          </p:cNvCxnSpPr>
          <p:nvPr/>
        </p:nvCxnSpPr>
        <p:spPr>
          <a:xfrm>
            <a:off x="5333329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48DF4F-1CBA-276C-EB05-DF3AF43C7576}"/>
              </a:ext>
            </a:extLst>
          </p:cNvPr>
          <p:cNvCxnSpPr>
            <a:cxnSpLocks/>
          </p:cNvCxnSpPr>
          <p:nvPr/>
        </p:nvCxnSpPr>
        <p:spPr>
          <a:xfrm>
            <a:off x="3326729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C3BEED-A2EC-B100-5053-301E372DD3CB}"/>
              </a:ext>
            </a:extLst>
          </p:cNvPr>
          <p:cNvCxnSpPr>
            <a:cxnSpLocks/>
          </p:cNvCxnSpPr>
          <p:nvPr/>
        </p:nvCxnSpPr>
        <p:spPr>
          <a:xfrm>
            <a:off x="1252396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4DE8305-A3CB-99C7-F348-4BB18E3E1538}"/>
              </a:ext>
            </a:extLst>
          </p:cNvPr>
          <p:cNvSpPr/>
          <p:nvPr/>
        </p:nvSpPr>
        <p:spPr>
          <a:xfrm>
            <a:off x="765245" y="3363838"/>
            <a:ext cx="5432423" cy="864096"/>
          </a:xfrm>
          <a:prstGeom prst="round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5E2B1338-0E05-94E2-B621-45E7AB714D44}"/>
              </a:ext>
            </a:extLst>
          </p:cNvPr>
          <p:cNvSpPr/>
          <p:nvPr/>
        </p:nvSpPr>
        <p:spPr>
          <a:xfrm>
            <a:off x="4932041" y="3723878"/>
            <a:ext cx="715544" cy="144016"/>
          </a:xfrm>
          <a:prstGeom prst="roundRect">
            <a:avLst/>
          </a:prstGeom>
          <a:solidFill>
            <a:srgbClr val="89B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F20BE61E-D95B-04F6-5420-BA1BDAA9E56D}"/>
              </a:ext>
            </a:extLst>
          </p:cNvPr>
          <p:cNvSpPr/>
          <p:nvPr/>
        </p:nvSpPr>
        <p:spPr>
          <a:xfrm>
            <a:off x="4932039" y="3694961"/>
            <a:ext cx="648073" cy="144016"/>
          </a:xfrm>
          <a:prstGeom prst="roundRect">
            <a:avLst/>
          </a:prstGeom>
          <a:solidFill>
            <a:srgbClr val="89B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2841352-B092-A6C5-C720-412243E47A88}"/>
              </a:ext>
            </a:extLst>
          </p:cNvPr>
          <p:cNvSpPr/>
          <p:nvPr/>
        </p:nvSpPr>
        <p:spPr>
          <a:xfrm>
            <a:off x="4912215" y="3750111"/>
            <a:ext cx="761329" cy="144016"/>
          </a:xfrm>
          <a:prstGeom prst="roundRect">
            <a:avLst/>
          </a:prstGeom>
          <a:solidFill>
            <a:srgbClr val="89B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7F7C06A-C53A-E3B3-254F-D5F71CA6A77E}"/>
              </a:ext>
            </a:extLst>
          </p:cNvPr>
          <p:cNvSpPr txBox="1"/>
          <p:nvPr/>
        </p:nvSpPr>
        <p:spPr>
          <a:xfrm>
            <a:off x="4837194" y="3641997"/>
            <a:ext cx="1332111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ar-A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تعلم؟</a:t>
            </a:r>
            <a:endParaRPr lang="en-IL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0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BCA05-BDBA-16B9-61B7-F2628A04C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1">
            <a:extLst>
              <a:ext uri="{FF2B5EF4-FFF2-40B4-BE49-F238E27FC236}">
                <a16:creationId xmlns:a16="http://schemas.microsoft.com/office/drawing/2014/main" id="{B8CEC935-E970-B7CE-A4B4-1BB912F9CEF9}"/>
              </a:ext>
            </a:extLst>
          </p:cNvPr>
          <p:cNvSpPr txBox="1">
            <a:spLocks/>
          </p:cNvSpPr>
          <p:nvPr/>
        </p:nvSpPr>
        <p:spPr bwMode="auto">
          <a:xfrm>
            <a:off x="4572000" y="352790"/>
            <a:ext cx="4158481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الحلول: إعادة الاستخدام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DA770C24-71C1-DE1B-FB40-C1F1F460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091" y="3696393"/>
            <a:ext cx="8338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AE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تصحيح</a:t>
            </a:r>
            <a:endParaRPr lang="he-IL" alt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C5FE110-2861-4436-1322-548AAC3A54B1}"/>
              </a:ext>
            </a:extLst>
          </p:cNvPr>
          <p:cNvSpPr txBox="1"/>
          <p:nvPr/>
        </p:nvSpPr>
        <p:spPr>
          <a:xfrm>
            <a:off x="5155234" y="1851670"/>
            <a:ext cx="367526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altLang="en-US" sz="2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إعادة الاستخدام</a:t>
            </a:r>
            <a:br>
              <a:rPr lang="en-US" altLang="en-US" sz="17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AE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عبارة عن إجراء يسمح لنا</a:t>
            </a:r>
          </a:p>
          <a:p>
            <a:pPr algn="r"/>
            <a:r>
              <a:rPr lang="ar-AE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استخدام نفس المنتج مرة أخرى</a:t>
            </a:r>
          </a:p>
          <a:p>
            <a:pPr algn="r"/>
            <a:r>
              <a:rPr lang="ar-AE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لنفس الغرض أو لغرض آخر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2A9CD0C-FD7F-0CD7-CEAB-87D26397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491" y="3696393"/>
            <a:ext cx="23519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AE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الإبداع في إعادة الاستخدام</a:t>
            </a:r>
            <a:endParaRPr lang="he-IL" alt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4E8FCC36-3A17-AA89-58FC-9CB5EB9D8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1321976"/>
            <a:ext cx="2267315" cy="2275106"/>
          </a:xfrm>
          <a:prstGeom prst="ellipse">
            <a:avLst/>
          </a:prstGeom>
        </p:spPr>
      </p:pic>
      <p:pic>
        <p:nvPicPr>
          <p:cNvPr id="7" name="תמונה 7">
            <a:extLst>
              <a:ext uri="{FF2B5EF4-FFF2-40B4-BE49-F238E27FC236}">
                <a16:creationId xmlns:a16="http://schemas.microsoft.com/office/drawing/2014/main" id="{9E634807-6D66-BB85-36FD-3DB704E9E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r="16722"/>
          <a:stretch/>
        </p:blipFill>
        <p:spPr>
          <a:xfrm>
            <a:off x="3346376" y="1321976"/>
            <a:ext cx="2267315" cy="2275106"/>
          </a:xfrm>
          <a:prstGeom prst="ellipse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178732A-4DB9-E5D9-028F-3DFF8D4EFCA8}"/>
              </a:ext>
            </a:extLst>
          </p:cNvPr>
          <p:cNvSpPr/>
          <p:nvPr/>
        </p:nvSpPr>
        <p:spPr>
          <a:xfrm>
            <a:off x="5055217" y="724265"/>
            <a:ext cx="3675264" cy="47284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67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>
            <a:extLst>
              <a:ext uri="{FF2B5EF4-FFF2-40B4-BE49-F238E27FC236}">
                <a16:creationId xmlns:a16="http://schemas.microsoft.com/office/drawing/2014/main" id="{0C504438-DFCE-283A-0992-5035BD7EE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9"/>
          <a:stretch/>
        </p:blipFill>
        <p:spPr bwMode="auto">
          <a:xfrm>
            <a:off x="7043305" y="1017642"/>
            <a:ext cx="1692418" cy="1620672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B423FF6-CF0C-BFD0-AD39-268182C7E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82" y="807529"/>
            <a:ext cx="1775956" cy="1657774"/>
          </a:xfrm>
          <a:prstGeom prst="rect">
            <a:avLst/>
          </a:prstGeom>
        </p:spPr>
      </p:pic>
      <p:pic>
        <p:nvPicPr>
          <p:cNvPr id="11" name="תמונה 10" descr="תמונה שמכילה טקסט, פרסום, קופסה, אוכל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A4020C73-FA64-5CD8-B102-35278AAAC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900" y="2569630"/>
            <a:ext cx="1814957" cy="187700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325F1F-A081-6F52-F7F1-6A1D4AAB9241}"/>
              </a:ext>
            </a:extLst>
          </p:cNvPr>
          <p:cNvCxnSpPr>
            <a:cxnSpLocks/>
          </p:cNvCxnSpPr>
          <p:nvPr/>
        </p:nvCxnSpPr>
        <p:spPr>
          <a:xfrm>
            <a:off x="5220072" y="3167638"/>
            <a:ext cx="1800200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BB0281-2656-4BB4-2107-E03FE9F5C753}"/>
              </a:ext>
            </a:extLst>
          </p:cNvPr>
          <p:cNvCxnSpPr>
            <a:cxnSpLocks/>
          </p:cNvCxnSpPr>
          <p:nvPr/>
        </p:nvCxnSpPr>
        <p:spPr>
          <a:xfrm>
            <a:off x="5810007" y="2283718"/>
            <a:ext cx="1310401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94D20E4-8034-B19A-E601-169BFFA08F0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11008" r="18682"/>
          <a:stretch/>
        </p:blipFill>
        <p:spPr>
          <a:xfrm>
            <a:off x="1926092" y="2678197"/>
            <a:ext cx="1608623" cy="1608623"/>
          </a:xfrm>
          <a:prstGeom prst="ellipse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5B03781-0141-251A-0A13-7312584B3171}"/>
              </a:ext>
            </a:extLst>
          </p:cNvPr>
          <p:cNvCxnSpPr>
            <a:cxnSpLocks/>
          </p:cNvCxnSpPr>
          <p:nvPr/>
        </p:nvCxnSpPr>
        <p:spPr>
          <a:xfrm flipH="1">
            <a:off x="3164353" y="2848812"/>
            <a:ext cx="1119615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2A66376-CEEF-871F-951D-8352B00151E5}"/>
              </a:ext>
            </a:extLst>
          </p:cNvPr>
          <p:cNvCxnSpPr>
            <a:cxnSpLocks/>
          </p:cNvCxnSpPr>
          <p:nvPr/>
        </p:nvCxnSpPr>
        <p:spPr>
          <a:xfrm flipH="1">
            <a:off x="3203848" y="1635646"/>
            <a:ext cx="1440160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CE9462C-8757-4AC7-5706-2E2E6961E96E}"/>
              </a:ext>
            </a:extLst>
          </p:cNvPr>
          <p:cNvSpPr/>
          <p:nvPr/>
        </p:nvSpPr>
        <p:spPr>
          <a:xfrm>
            <a:off x="3857311" y="1262606"/>
            <a:ext cx="2024704" cy="1990535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25609" name="Rectangle 17">
            <a:extLst>
              <a:ext uri="{FF2B5EF4-FFF2-40B4-BE49-F238E27FC236}">
                <a16:creationId xmlns:a16="http://schemas.microsoft.com/office/drawing/2014/main" id="{C2EC6D29-C5FD-0940-80FA-92BE20D45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381" y="875110"/>
            <a:ext cx="401002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5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endParaRPr lang="en-US" altLang="en-US" sz="16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08AB23-0D6D-E845-B2EB-9D502BBDB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590" y="1146847"/>
            <a:ext cx="1310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  <a:defRPr/>
            </a:pPr>
            <a:r>
              <a:rPr lang="ar-AE" alt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الاستلام من منزل العميل</a:t>
            </a:r>
          </a:p>
          <a:p>
            <a:pPr rtl="0">
              <a:spcBef>
                <a:spcPct val="0"/>
              </a:spcBef>
              <a:buFontTx/>
              <a:buNone/>
              <a:defRPr/>
            </a:pPr>
            <a:r>
              <a:rPr lang="ar-AE" alt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المنتج القديم</a:t>
            </a:r>
          </a:p>
          <a:p>
            <a:pPr rtl="0">
              <a:spcBef>
                <a:spcPct val="0"/>
              </a:spcBef>
              <a:buFontTx/>
              <a:buNone/>
              <a:defRPr/>
            </a:pPr>
            <a:r>
              <a:rPr lang="ar-AE" alt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عند شراء منتج جديد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D45E1D-5E30-B44D-93E3-B33B15521F39}"/>
              </a:ext>
            </a:extLst>
          </p:cNvPr>
          <p:cNvGrpSpPr/>
          <p:nvPr/>
        </p:nvGrpSpPr>
        <p:grpSpPr>
          <a:xfrm>
            <a:off x="4278679" y="3328684"/>
            <a:ext cx="2516526" cy="817260"/>
            <a:chOff x="3345156" y="3933895"/>
            <a:chExt cx="3355367" cy="809151"/>
          </a:xfrm>
        </p:grpSpPr>
        <p:sp>
          <p:nvSpPr>
            <p:cNvPr id="36" name="Rectangle 7">
              <a:extLst>
                <a:ext uri="{FF2B5EF4-FFF2-40B4-BE49-F238E27FC236}">
                  <a16:creationId xmlns:a16="http://schemas.microsoft.com/office/drawing/2014/main" id="{5B5B87EF-4624-493A-B9F3-AD19FA7D0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230" y="3933895"/>
              <a:ext cx="3156293" cy="335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ar-AE" alt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مركز تجميع – "</a:t>
              </a:r>
              <a:r>
                <a:rPr lang="ar-AE" altLang="en-US" sz="1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حشمليت</a:t>
              </a:r>
              <a:r>
                <a:rPr lang="ar-AE" alt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"</a:t>
              </a:r>
              <a:endPara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6DA12BB2-490B-484A-927E-10EAD1F90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156" y="4249395"/>
              <a:ext cx="3348315" cy="49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ar-AE" sz="1200" dirty="0">
                  <a:solidFill>
                    <a:srgbClr val="222222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مركز تجميع للنفايات الإلكترونية</a:t>
              </a:r>
            </a:p>
            <a:p>
              <a:pPr>
                <a:buFont typeface="Arial" panose="020B0604020202020204" pitchFamily="34" charset="0"/>
                <a:buNone/>
              </a:pPr>
              <a:r>
                <a:rPr lang="ar-AE" sz="1200" dirty="0">
                  <a:solidFill>
                    <a:srgbClr val="222222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الصغيرة والمتوسطة، مصابيح وبطاريات</a:t>
              </a:r>
            </a:p>
          </p:txBody>
        </p:sp>
      </p:grpSp>
      <p:sp>
        <p:nvSpPr>
          <p:cNvPr id="25" name="מלבן 24">
            <a:extLst>
              <a:ext uri="{FF2B5EF4-FFF2-40B4-BE49-F238E27FC236}">
                <a16:creationId xmlns:a16="http://schemas.microsoft.com/office/drawing/2014/main" id="{2F81973C-71DB-4797-8ED1-C4CD68C5441B}"/>
              </a:ext>
            </a:extLst>
          </p:cNvPr>
          <p:cNvSpPr/>
          <p:nvPr/>
        </p:nvSpPr>
        <p:spPr>
          <a:xfrm>
            <a:off x="1984631" y="4653995"/>
            <a:ext cx="56723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AE" alt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تظهر قائمة العناوين لمراكز ونقاط التجميع على صفحة السلطة على موقع "ماي"</a:t>
            </a:r>
            <a:r>
              <a:rPr lang="he-IL" alt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12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www.mai.org.il</a:t>
            </a:r>
            <a:endParaRPr lang="he-IL" altLang="en-US" sz="12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F8040-521D-744C-9834-8B2C3BDCA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59" y="1769655"/>
            <a:ext cx="13691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ar-JO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مصنع إعادة تدوير</a:t>
            </a:r>
            <a:endParaRPr lang="he-IL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alt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FACTORY</a:t>
            </a:r>
            <a:r>
              <a:rPr lang="he-IL" alt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מא"י </a:t>
            </a:r>
            <a:endParaRPr lang="en-US" alt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1B1FF63-ECF5-F0CF-3384-B78C70CC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03" y="2932591"/>
            <a:ext cx="1437588" cy="11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rtl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ar-JO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نقطة تجميع</a:t>
            </a:r>
            <a:endParaRPr lang="en-IL" sz="16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ar-JO" sz="1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تحتوي على حاوية للنفايات الإلكترونية</a:t>
            </a:r>
            <a:endParaRPr lang="en-IL" sz="1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ar-JO" sz="1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الصغيرة والمتوسطة وحاوية للبطاريات</a:t>
            </a:r>
            <a:endParaRPr lang="en-US" altLang="en-US" sz="1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E165830-B551-4349-1755-549501C9C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537" y="4420838"/>
            <a:ext cx="41314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ar-AE" alt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إن إعادة النفايات الإلكترونية المنزلية هو واجب قانوني</a:t>
            </a:r>
            <a:endParaRPr lang="he-IL" altLang="en-US" sz="12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9">
            <a:extLst>
              <a:ext uri="{FF2B5EF4-FFF2-40B4-BE49-F238E27FC236}">
                <a16:creationId xmlns:a16="http://schemas.microsoft.com/office/drawing/2014/main" id="{321BCDBA-8FBC-C2E3-FCAB-BDCC4019C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2871" y="4475894"/>
            <a:ext cx="443572" cy="42837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DA93DE-90F4-FA2D-D759-1E14E17DF030}"/>
              </a:ext>
            </a:extLst>
          </p:cNvPr>
          <p:cNvSpPr txBox="1"/>
          <p:nvPr/>
        </p:nvSpPr>
        <p:spPr>
          <a:xfrm>
            <a:off x="3585730" y="222118"/>
            <a:ext cx="52702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إعادة تدوير النفايات الإلكترونية</a:t>
            </a:r>
            <a:endParaRPr lang="en-IL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244B521-0773-C6BE-73C2-780FFEFCD83E}"/>
              </a:ext>
            </a:extLst>
          </p:cNvPr>
          <p:cNvSpPr/>
          <p:nvPr/>
        </p:nvSpPr>
        <p:spPr>
          <a:xfrm>
            <a:off x="3478203" y="664470"/>
            <a:ext cx="5270238" cy="67262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014F2-2C2E-A135-D272-CC36FCCE3FFA}"/>
              </a:ext>
            </a:extLst>
          </p:cNvPr>
          <p:cNvSpPr txBox="1"/>
          <p:nvPr/>
        </p:nvSpPr>
        <p:spPr>
          <a:xfrm>
            <a:off x="3801190" y="1843005"/>
            <a:ext cx="2110500" cy="882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ar-AE" altLang="en-US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تسليم النفايات</a:t>
            </a:r>
          </a:p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ar-AE" altLang="en-US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لإعادة تدويرها </a:t>
            </a:r>
          </a:p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ar-AE" altLang="en-US" sz="2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متاح بأربع طرق: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29A1BF-D4C1-74BA-12B9-88F260D7CD39}"/>
              </a:ext>
            </a:extLst>
          </p:cNvPr>
          <p:cNvSpPr/>
          <p:nvPr/>
        </p:nvSpPr>
        <p:spPr>
          <a:xfrm>
            <a:off x="8270314" y="2862042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BBADD50-B43B-0343-9C87-BE4947041228}"/>
              </a:ext>
            </a:extLst>
          </p:cNvPr>
          <p:cNvSpPr/>
          <p:nvPr/>
        </p:nvSpPr>
        <p:spPr>
          <a:xfrm>
            <a:off x="7553717" y="880955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F26D6F-8156-B682-37FD-4E1B6BE99F4E}"/>
              </a:ext>
            </a:extLst>
          </p:cNvPr>
          <p:cNvSpPr/>
          <p:nvPr/>
        </p:nvSpPr>
        <p:spPr>
          <a:xfrm>
            <a:off x="3543692" y="871827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1CFDE1-0241-DB48-939C-E9C53C52FD17}"/>
              </a:ext>
            </a:extLst>
          </p:cNvPr>
          <p:cNvSpPr/>
          <p:nvPr/>
        </p:nvSpPr>
        <p:spPr>
          <a:xfrm>
            <a:off x="2612293" y="2551066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mai">
      <a:dk1>
        <a:srgbClr val="000000"/>
      </a:dk1>
      <a:lt1>
        <a:srgbClr val="FFFFFF"/>
      </a:lt1>
      <a:dk2>
        <a:srgbClr val="1B8438"/>
      </a:dk2>
      <a:lt2>
        <a:srgbClr val="86BE4D"/>
      </a:lt2>
      <a:accent1>
        <a:srgbClr val="24ADEE"/>
      </a:accent1>
      <a:accent2>
        <a:srgbClr val="F09822"/>
      </a:accent2>
      <a:accent3>
        <a:srgbClr val="EF4552"/>
      </a:accent3>
      <a:accent4>
        <a:srgbClr val="88BC3F"/>
      </a:accent4>
      <a:accent5>
        <a:srgbClr val="69953F"/>
      </a:accent5>
      <a:accent6>
        <a:srgbClr val="8C8C8C"/>
      </a:accent6>
      <a:hlink>
        <a:srgbClr val="24ADEE"/>
      </a:hlink>
      <a:folHlink>
        <a:srgbClr val="1B84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41155</TotalTime>
  <Words>603</Words>
  <Application>Microsoft Office PowerPoint</Application>
  <PresentationFormat>‫הצגה על המסך (16:9)</PresentationFormat>
  <Paragraphs>136</Paragraphs>
  <Slides>15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20" baseType="lpstr">
      <vt:lpstr>Arial</vt:lpstr>
      <vt:lpstr>Calibri</vt:lpstr>
      <vt:lpstr>El Messiri</vt:lpstr>
      <vt:lpstr>El Messiri Medium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مشكلة النفايات الإلكترونية – مسار النفايات العادي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إنقاذ الكرة الأرضية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לוגו מאי :  חללית מ.א.י - מיחזור אלקטרוניקה ישראל חללית לשיגור - פסולת אלקטרונית למיחזור. [תמונת הדמיה של החללית מורכבת]</dc:title>
  <dc:creator>אברהם</dc:creator>
  <cp:lastModifiedBy>דפי פלוטקין</cp:lastModifiedBy>
  <cp:revision>275</cp:revision>
  <dcterms:created xsi:type="dcterms:W3CDTF">2018-04-22T08:21:18Z</dcterms:created>
  <dcterms:modified xsi:type="dcterms:W3CDTF">2025-11-10T07:58:56Z</dcterms:modified>
</cp:coreProperties>
</file>