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77" r:id="rId3"/>
    <p:sldId id="272" r:id="rId4"/>
    <p:sldId id="258" r:id="rId5"/>
    <p:sldId id="259" r:id="rId6"/>
    <p:sldId id="268" r:id="rId7"/>
    <p:sldId id="260" r:id="rId8"/>
    <p:sldId id="261" r:id="rId9"/>
    <p:sldId id="262" r:id="rId10"/>
    <p:sldId id="270" r:id="rId11"/>
    <p:sldId id="278" r:id="rId12"/>
    <p:sldId id="279" r:id="rId13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החלפונים" initials="" lastIdx="0" clrIdx="0"/>
  <p:cmAuthor id="2" name="החלפונים" initials="ה" lastIdx="14" clrIdx="1">
    <p:extLst>
      <p:ext uri="{19B8F6BF-5375-455C-9EA6-DF929625EA0E}">
        <p15:presenceInfo xmlns:p15="http://schemas.microsoft.com/office/powerpoint/2012/main" userId="החלפונים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09"/>
  </p:normalViewPr>
  <p:slideViewPr>
    <p:cSldViewPr showGuides="1">
      <p:cViewPr varScale="1">
        <p:scale>
          <a:sx n="64" d="100"/>
          <a:sy n="64" d="100"/>
        </p:scale>
        <p:origin x="800" y="48"/>
      </p:cViewPr>
      <p:guideLst>
        <p:guide orient="horz" pos="618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BB7CA7-368F-9943-852B-4B5EDC910F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64C64-2D3C-6843-BBC1-387D851558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1B550F44-A6E9-4640-B758-4725362C8405}" type="datetimeFigureOut">
              <a:rPr lang="he-IL"/>
              <a:pPr>
                <a:defRPr/>
              </a:pPr>
              <a:t>כ"ב/סיון/תשפ"ב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E1514D-C407-3C42-B155-BE3BB0AC83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4411C-F780-414E-A41D-B88A452F15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79E2622C-8CEE-C444-AB14-29E513E7E6B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BE19A5-0A3C-9249-8CD9-BF1CF8954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8F2FA-A092-FF44-9521-D4A534A754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34C45027-C6EF-C94D-AAE3-58AE917FD88E}" type="datetimeFigureOut">
              <a:rPr lang="he-IL"/>
              <a:pPr>
                <a:defRPr/>
              </a:pPr>
              <a:t>כ"ב/סיון/תשפ"ב</a:t>
            </a:fld>
            <a:endParaRPr lang="he-IL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F718D1-AA43-3C41-A63B-B432A61947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06453C-B6A8-D348-B26C-8E37DE98C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329BB-2D3E-D54F-8023-E0A165CA10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4E24E-34E8-BE4E-B105-9737E91BD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C33A82A8-4B12-9E44-9FC4-67184473D57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61091BCD-9C7B-9640-93D2-E4AC0C4B73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B9938197-016D-5D42-A417-56DDB98D5A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7026A89C-0E14-AC4A-B13D-73608F141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F3C0B6-8910-4142-A1FA-1A7500258F03}" type="slidenum">
              <a:rPr lang="he-IL" altLang="en-US" smtClean="0"/>
              <a:pPr/>
              <a:t>1</a:t>
            </a:fld>
            <a:endParaRPr lang="he-IL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2AD4CC58-139A-0346-9E6A-784CB533BD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3F30E76-6793-9845-A048-EA10B3C8A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52D925E-8CA9-A946-B71F-EE7CEFEDF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499D68-4989-274C-8F4F-AEAA58282852}" type="slidenum">
              <a:rPr lang="he-IL" altLang="en-US" smtClean="0"/>
              <a:pPr/>
              <a:t>3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93538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2AD4CC58-139A-0346-9E6A-784CB533BD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3F30E76-6793-9845-A048-EA10B3C8A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052D925E-8CA9-A946-B71F-EE7CEFEDF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499D68-4989-274C-8F4F-AEAA58282852}" type="slidenum">
              <a:rPr lang="he-IL" altLang="en-US" smtClean="0"/>
              <a:pPr/>
              <a:t>6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1593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BC3939-B82A-8544-9386-3FC1ED88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27FB67-1F6E-A443-B78B-01F648DD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6FB033-308C-7847-8D0A-5618C622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24E9-81D0-764D-A14E-AB72BD36F759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4178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6F754E-F82E-BF49-BBD1-D5F5C431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260D3CC-1AFD-1C49-9A6F-32A88C062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628762-F68C-294E-928B-ED232076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274D-1BEF-EF4A-9F6F-C51F8DFFA2AD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3551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4416D2-314F-5C46-A062-14334C5F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2E3685E-857B-D847-9AA4-FC4C85EF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6FDFBE-111B-3C45-BB3E-9BAC7792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26A2-E8DC-4B45-B6FC-266B6C93C92A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81303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9C8AAB-ACB6-D841-B0B4-4B07D392F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9" y="5945699"/>
            <a:ext cx="1224260" cy="74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7">
            <a:extLst>
              <a:ext uri="{FF2B5EF4-FFF2-40B4-BE49-F238E27FC236}">
                <a16:creationId xmlns:a16="http://schemas.microsoft.com/office/drawing/2014/main" id="{A17DDE76-CAE3-D249-8AC3-831CD0FA9C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786563"/>
            <a:ext cx="9144000" cy="71437"/>
          </a:xfrm>
          <a:prstGeom prst="rect">
            <a:avLst/>
          </a:prstGeom>
          <a:solidFill>
            <a:srgbClr val="8ABE40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defRPr/>
            </a:pPr>
            <a:endParaRPr lang="en-US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6354968-3285-0641-91B2-0B847B516FCF}"/>
              </a:ext>
            </a:extLst>
          </p:cNvPr>
          <p:cNvSpPr txBox="1">
            <a:spLocks/>
          </p:cNvSpPr>
          <p:nvPr userDrawn="1"/>
        </p:nvSpPr>
        <p:spPr>
          <a:xfrm>
            <a:off x="8532813" y="6305550"/>
            <a:ext cx="1000125" cy="387350"/>
          </a:xfrm>
          <a:prstGeom prst="rect">
            <a:avLst/>
          </a:prstGeom>
        </p:spPr>
        <p:txBody>
          <a:bodyPr anchor="ctr"/>
          <a:lstStyle>
            <a:defPPr>
              <a:defRPr lang="he-I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2A6605F-4C7B-C847-96D3-EDFAAA590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1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778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82866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6B0168B-7445-AE4A-AB04-07BDA995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A36357-E1A9-2E49-9DEB-D165D501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61BA91-D869-B34D-A808-5B8A8D9D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73AD-70AC-B548-9FA5-6A06FD8E0A8F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5961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DFBD97-9128-5E46-A52C-2DD4EACE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2E12C35-9B5E-CB44-9626-279A2833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AE2561D-7295-A144-870A-D2B6F45E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94EE-7BA6-D848-AE23-68D4C30806A1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415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5D034FB7-DE93-EE42-BC74-E943F2CB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A6F21134-6F3F-BD4B-ACD7-42E9850E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655C0ACC-216A-4C4D-95E0-A1DDD072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EE85-6BF1-DA4D-82AF-23C0FDD48C28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852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7CC84CCB-17DF-4941-B498-45C3D3889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8C3C09CE-9592-4143-9755-836E4394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D33C5652-0434-2C47-AD02-5F87A236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73A6-BD32-6949-92D3-9DADBCE47777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10966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F9A96A1D-0B2C-4141-A59A-6599D4C7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0CDC4FAA-1ABF-264D-B94B-930BBE8A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04DB01E0-BFAC-5649-AFCF-94DE9C55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1549-CAD6-774D-B55D-F93822C51683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58492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548C4E76-19A7-B746-9B7D-C23F5810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C85592EF-B5B4-1245-B213-559FEAD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ED3BF923-ED2A-DA46-B3F4-5E1443C29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D484E-FABE-D544-90FF-9DA3F5C73392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37495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C7BA8676-33C6-8641-85CA-A6B872D0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4FA68CB6-28E1-7248-8761-45D0853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E28C55FE-223C-4140-A1B1-AE2760BF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CB38-E4A2-A747-8A93-E3B75562CF3F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9566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DC3071A-8C95-EB45-AF6E-B002212A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F2F19B68-6C51-2A44-AB49-CC700DE9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E0FB965D-A1D7-D34F-A576-E22BF2AB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9A30-5BC8-A544-85BE-26CF91B682DA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4550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8AF205AD-619C-0F45-BCDB-51C49B9264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C08539CB-C6A3-A04A-854D-E3EFD908A2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752780-3939-324C-8FEE-82F8229ED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6D6FA85-A6B7-5242-9732-22708A63C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C4D22AC-A177-1344-81D2-B2B5D279A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FE3C01-0E5E-844F-A21A-5201AB00F301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KVNWM1PIBv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Z-Wy7_UXF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box.mai.org.il/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Shape 17">
            <a:extLst>
              <a:ext uri="{FF2B5EF4-FFF2-40B4-BE49-F238E27FC236}">
                <a16:creationId xmlns:a16="http://schemas.microsoft.com/office/drawing/2014/main" id="{12F07BF8-4C97-9D47-80DE-35537E277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46000"/>
            <a:ext cx="9144000" cy="312000"/>
          </a:xfrm>
          <a:prstGeom prst="rect">
            <a:avLst/>
          </a:prstGeom>
          <a:solidFill>
            <a:srgbClr val="8ABE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ym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2CF7B-268D-954D-819B-A68A34632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08104" y="4999542"/>
            <a:ext cx="3635896" cy="154645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FFDA8E0-0A3D-FCD1-106C-46121B09B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05301"/>
            <a:ext cx="9144000" cy="39817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1E71ED-086C-DA48-A004-B8B6461675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16484" cy="1410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מציין מיקום תוכן 2">
            <a:extLst>
              <a:ext uri="{FF2B5EF4-FFF2-40B4-BE49-F238E27FC236}">
                <a16:creationId xmlns:a16="http://schemas.microsoft.com/office/drawing/2014/main" id="{B6F41688-876C-8946-A2C9-EA04539852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576" y="1535986"/>
            <a:ext cx="4089400" cy="336717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he-IL" altLang="he-IL" sz="2000" dirty="0"/>
              <a:t>מעתה יש להביא פסולת אלקטרונית וחשמלית </a:t>
            </a:r>
            <a:r>
              <a:rPr lang="he-IL" altLang="he-IL" sz="2000" dirty="0" err="1"/>
              <a:t>למיחזור</a:t>
            </a:r>
            <a:r>
              <a:rPr lang="he-IL" altLang="he-IL" sz="2000" dirty="0"/>
              <a:t> לכל פעילות בתנועת הנוער</a:t>
            </a:r>
          </a:p>
          <a:p>
            <a:pPr marL="0" indent="0" eaLnBrk="1" hangingPunct="1">
              <a:buNone/>
            </a:pPr>
            <a:endParaRPr lang="he-IL" altLang="en-US" sz="2000" dirty="0">
              <a:latin typeface="Heebo" pitchFamily="2" charset="-79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e-IL" altLang="en-US" sz="2000" dirty="0">
                <a:latin typeface="Heebo" pitchFamily="2" charset="-79"/>
              </a:rPr>
              <a:t>ניתן ומומלץ להסביר על הנושא גם למשפחה וחברים ולאסוף גם מהם פסולת.</a:t>
            </a:r>
            <a:endParaRPr lang="en-US" altLang="en-US" sz="2000" dirty="0">
              <a:latin typeface="Heebo" pitchFamily="2" charset="-79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he-IL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F6E4A570-C122-DD4F-9FE5-995822F93F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6588" y="357188"/>
            <a:ext cx="4999037" cy="585787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תרומה לסביבה ולקהילה </a:t>
            </a:r>
          </a:p>
        </p:txBody>
      </p:sp>
      <p:grpSp>
        <p:nvGrpSpPr>
          <p:cNvPr id="31748" name="Group 17">
            <a:extLst>
              <a:ext uri="{FF2B5EF4-FFF2-40B4-BE49-F238E27FC236}">
                <a16:creationId xmlns:a16="http://schemas.microsoft.com/office/drawing/2014/main" id="{33096152-94E3-4845-8C1C-B134D1A4F0BC}"/>
              </a:ext>
            </a:extLst>
          </p:cNvPr>
          <p:cNvGrpSpPr>
            <a:grpSpLocks/>
          </p:cNvGrpSpPr>
          <p:nvPr/>
        </p:nvGrpSpPr>
        <p:grpSpPr bwMode="auto">
          <a:xfrm>
            <a:off x="5018881" y="1340768"/>
            <a:ext cx="3854450" cy="3887787"/>
            <a:chOff x="7413296" y="1751430"/>
            <a:chExt cx="970259" cy="97850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6D0300-4E33-1C44-901C-2DE7A012F803}"/>
                </a:ext>
              </a:extLst>
            </p:cNvPr>
            <p:cNvSpPr/>
            <p:nvPr/>
          </p:nvSpPr>
          <p:spPr>
            <a:xfrm>
              <a:off x="7426084" y="1751430"/>
              <a:ext cx="946282" cy="945742"/>
            </a:xfrm>
            <a:prstGeom prst="ellipse">
              <a:avLst/>
            </a:prstGeom>
            <a:solidFill>
              <a:srgbClr val="2A8C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hangingPunct="1">
                <a:defRPr/>
              </a:pPr>
              <a:endParaRPr lang="en-US"/>
            </a:p>
          </p:txBody>
        </p:sp>
        <p:pic>
          <p:nvPicPr>
            <p:cNvPr id="31754" name="Picture 2">
              <a:extLst>
                <a:ext uri="{FF2B5EF4-FFF2-40B4-BE49-F238E27FC236}">
                  <a16:creationId xmlns:a16="http://schemas.microsoft.com/office/drawing/2014/main" id="{8F4920A1-7FB8-E44D-AF7D-85BBDCEF1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296" y="1759676"/>
              <a:ext cx="970259" cy="970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0" name="Picture 13">
            <a:extLst>
              <a:ext uri="{FF2B5EF4-FFF2-40B4-BE49-F238E27FC236}">
                <a16:creationId xmlns:a16="http://schemas.microsoft.com/office/drawing/2014/main" id="{2C2F8239-6584-134E-BF3B-2711270D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24" y="3130659"/>
            <a:ext cx="20621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תמונה 10">
            <a:extLst>
              <a:ext uri="{FF2B5EF4-FFF2-40B4-BE49-F238E27FC236}">
                <a16:creationId xmlns:a16="http://schemas.microsoft.com/office/drawing/2014/main" id="{EC328090-A744-9040-A01B-21658E7B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137275"/>
            <a:ext cx="5318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4314C3AE-3647-8942-B03F-BBFCD7AA9839}"/>
              </a:ext>
            </a:extLst>
          </p:cNvPr>
          <p:cNvSpPr/>
          <p:nvPr/>
        </p:nvSpPr>
        <p:spPr>
          <a:xfrm>
            <a:off x="4427538" y="852488"/>
            <a:ext cx="5308600" cy="146050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  <a:gd name="connsiteX0" fmla="*/ 5193980 w 5193980"/>
              <a:gd name="connsiteY0" fmla="*/ 152825 h 152825"/>
              <a:gd name="connsiteX1" fmla="*/ 558800 w 5193980"/>
              <a:gd name="connsiteY1" fmla="*/ 142240 h 152825"/>
              <a:gd name="connsiteX2" fmla="*/ 457200 w 5193980"/>
              <a:gd name="connsiteY2" fmla="*/ 0 h 152825"/>
              <a:gd name="connsiteX3" fmla="*/ 0 w 5193980"/>
              <a:gd name="connsiteY3" fmla="*/ 0 h 1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3980" h="152825">
                <a:moveTo>
                  <a:pt x="5193980" y="152825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תמונה 10">
            <a:extLst>
              <a:ext uri="{FF2B5EF4-FFF2-40B4-BE49-F238E27FC236}">
                <a16:creationId xmlns:a16="http://schemas.microsoft.com/office/drawing/2014/main" id="{EC328090-A744-9040-A01B-21658E7B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6137275"/>
            <a:ext cx="53181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כותרת 1">
            <a:extLst>
              <a:ext uri="{FF2B5EF4-FFF2-40B4-BE49-F238E27FC236}">
                <a16:creationId xmlns:a16="http://schemas.microsoft.com/office/drawing/2014/main" id="{5DD6D309-9614-D1F8-19F4-EABDE590EE8F}"/>
              </a:ext>
            </a:extLst>
          </p:cNvPr>
          <p:cNvSpPr txBox="1">
            <a:spLocks/>
          </p:cNvSpPr>
          <p:nvPr/>
        </p:nvSpPr>
        <p:spPr bwMode="auto">
          <a:xfrm>
            <a:off x="4211960" y="372994"/>
            <a:ext cx="4999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תיעוד האיסוף בתנועות הנוער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1244A92-FEFF-FABF-8222-4FE9031B4AD3}"/>
              </a:ext>
            </a:extLst>
          </p:cNvPr>
          <p:cNvSpPr/>
          <p:nvPr/>
        </p:nvSpPr>
        <p:spPr>
          <a:xfrm>
            <a:off x="4057178" y="929755"/>
            <a:ext cx="5308600" cy="146050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  <a:gd name="connsiteX0" fmla="*/ 5193980 w 5193980"/>
              <a:gd name="connsiteY0" fmla="*/ 152825 h 152825"/>
              <a:gd name="connsiteX1" fmla="*/ 558800 w 5193980"/>
              <a:gd name="connsiteY1" fmla="*/ 142240 h 152825"/>
              <a:gd name="connsiteX2" fmla="*/ 457200 w 5193980"/>
              <a:gd name="connsiteY2" fmla="*/ 0 h 152825"/>
              <a:gd name="connsiteX3" fmla="*/ 0 w 5193980"/>
              <a:gd name="connsiteY3" fmla="*/ 0 h 1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3980" h="152825">
                <a:moveTo>
                  <a:pt x="5193980" y="152825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C1CB2EE-0565-A57F-7F9A-932399174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30549"/>
            <a:ext cx="8437893" cy="4806726"/>
          </a:xfrm>
          <a:prstGeom prst="rect">
            <a:avLst/>
          </a:prstGeom>
        </p:spPr>
      </p:pic>
      <p:grpSp>
        <p:nvGrpSpPr>
          <p:cNvPr id="15" name="Group 1">
            <a:extLst>
              <a:ext uri="{FF2B5EF4-FFF2-40B4-BE49-F238E27FC236}">
                <a16:creationId xmlns:a16="http://schemas.microsoft.com/office/drawing/2014/main" id="{D37CFF34-FC98-77DC-2CD7-C2ACB7F7A544}"/>
              </a:ext>
            </a:extLst>
          </p:cNvPr>
          <p:cNvGrpSpPr/>
          <p:nvPr/>
        </p:nvGrpSpPr>
        <p:grpSpPr>
          <a:xfrm>
            <a:off x="2771800" y="2471813"/>
            <a:ext cx="3189435" cy="3189435"/>
            <a:chOff x="2776967" y="2548895"/>
            <a:chExt cx="3189435" cy="3189435"/>
          </a:xfrm>
        </p:grpSpPr>
        <p:sp>
          <p:nvSpPr>
            <p:cNvPr id="16" name="Shape 146">
              <a:extLst>
                <a:ext uri="{FF2B5EF4-FFF2-40B4-BE49-F238E27FC236}">
                  <a16:creationId xmlns:a16="http://schemas.microsoft.com/office/drawing/2014/main" id="{966387C4-F215-572E-6B50-DB6A020565C9}"/>
                </a:ext>
              </a:extLst>
            </p:cNvPr>
            <p:cNvSpPr/>
            <p:nvPr/>
          </p:nvSpPr>
          <p:spPr>
            <a:xfrm>
              <a:off x="2776967" y="2548895"/>
              <a:ext cx="3189435" cy="3189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/>
            <a:lstStyle/>
            <a:p>
              <a:pPr lvl="0" algn="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7" name="Shape 147">
              <a:extLst>
                <a:ext uri="{FF2B5EF4-FFF2-40B4-BE49-F238E27FC236}">
                  <a16:creationId xmlns:a16="http://schemas.microsoft.com/office/drawing/2014/main" id="{06B999E5-B7A7-A1D6-60D7-6A208DC7A6C9}"/>
                </a:ext>
              </a:extLst>
            </p:cNvPr>
            <p:cNvSpPr/>
            <p:nvPr/>
          </p:nvSpPr>
          <p:spPr>
            <a:xfrm>
              <a:off x="3055598" y="2864995"/>
              <a:ext cx="2632171" cy="2585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algn="ctr" rtl="1">
                <a:spcBef>
                  <a:spcPts val="500"/>
                </a:spcBef>
              </a:pPr>
              <a:r>
                <a:rPr lang="he-IL"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משקל</a:t>
              </a:r>
              <a:r>
                <a:rPr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 </a:t>
              </a:r>
              <a:r>
                <a:rPr lang="he-IL"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הפסולת שנאספה בתנועות הנוער י</a:t>
              </a:r>
              <a:r>
                <a:rPr sz="2400" dirty="0" err="1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תועד</a:t>
              </a:r>
              <a:r>
                <a:rPr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 בגרף בעמוד הרשות </a:t>
              </a:r>
              <a:r>
                <a:rPr sz="2400" dirty="0" err="1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באתר</a:t>
              </a:r>
              <a:r>
                <a:rPr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 </a:t>
              </a:r>
              <a:r>
                <a:rPr lang="he-IL"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 </a:t>
              </a:r>
              <a:r>
                <a:rPr sz="2400" dirty="0" err="1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תאגיד</a:t>
              </a:r>
              <a:r>
                <a:rPr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 </a:t>
              </a:r>
              <a:r>
                <a:rPr sz="2400" dirty="0" err="1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מ.א.י</a:t>
              </a:r>
              <a:r>
                <a:rPr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.</a:t>
              </a:r>
              <a:r>
                <a:rPr lang="he-IL" sz="2400" dirty="0">
                  <a:solidFill>
                    <a:srgbClr val="FFFFFF"/>
                  </a:solidFill>
                  <a:latin typeface="Calibri" panose="020F0502020204030204" pitchFamily="34" charset="0"/>
                  <a:ea typeface="Heebo"/>
                  <a:cs typeface="Calibri" panose="020F0502020204030204" pitchFamily="34" charset="0"/>
                  <a:sym typeface="Heebo"/>
                </a:rPr>
                <a:t> ותנועת הנוער תתוגמל כספית על האיסוף.</a:t>
              </a:r>
              <a:endParaRPr sz="2400" dirty="0">
                <a:solidFill>
                  <a:srgbClr val="FFFFFF"/>
                </a:solidFill>
                <a:latin typeface="Calibri" panose="020F0502020204030204" pitchFamily="34" charset="0"/>
                <a:ea typeface="Heebo"/>
                <a:cs typeface="Calibri" panose="020F0502020204030204" pitchFamily="34" charset="0"/>
                <a:sym typeface="Heeb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-1" y="6770685"/>
            <a:ext cx="9136065" cy="8731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43" name="Shape 143"/>
          <p:cNvSpPr/>
          <p:nvPr/>
        </p:nvSpPr>
        <p:spPr>
          <a:xfrm>
            <a:off x="8388350" y="6411525"/>
            <a:ext cx="101917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he-IL" dirty="0"/>
              <a:t>10</a:t>
            </a:r>
            <a:endParaRPr dirty="0"/>
          </a:p>
        </p:txBody>
      </p:sp>
      <p:pic>
        <p:nvPicPr>
          <p:cNvPr id="144" name="image2.jpe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325" y="6210300"/>
            <a:ext cx="533400" cy="53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75FE38E-7ED5-4CAB-8248-3158D7162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4" t="3440" r="8154" b="69901"/>
          <a:stretch/>
        </p:blipFill>
        <p:spPr>
          <a:xfrm>
            <a:off x="72721" y="5947332"/>
            <a:ext cx="1208422" cy="797047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1D783E0-04C7-36E7-0E04-F7ECEBA9EE04}"/>
              </a:ext>
            </a:extLst>
          </p:cNvPr>
          <p:cNvSpPr txBox="1"/>
          <p:nvPr/>
        </p:nvSpPr>
        <p:spPr>
          <a:xfrm>
            <a:off x="395536" y="4753977"/>
            <a:ext cx="8424936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he-IL" altLang="en-US" sz="2000" b="1" dirty="0"/>
              <a:t>בפעילויות הבאות</a:t>
            </a:r>
            <a:r>
              <a:rPr lang="he-IL" altLang="en-US" sz="2000" b="1" dirty="0">
                <a:latin typeface="Arial" panose="020B0604020202020204" pitchFamily="34" charset="0"/>
              </a:rPr>
              <a:t> נפיק קמפיין הסברה לקהילה הכולל יום שיא לאיסוף פסולת אלקטרונית מהתושבים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ACF879F3-210B-8B13-4F87-9B2087736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2295"/>
            <a:ext cx="9144000" cy="39817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>
            <a:extLst>
              <a:ext uri="{FF2B5EF4-FFF2-40B4-BE49-F238E27FC236}">
                <a16:creationId xmlns:a16="http://schemas.microsoft.com/office/drawing/2014/main" id="{71C11AC5-633D-0040-9C74-0B7061A05E09}"/>
              </a:ext>
            </a:extLst>
          </p:cNvPr>
          <p:cNvSpPr txBox="1">
            <a:spLocks/>
          </p:cNvSpPr>
          <p:nvPr/>
        </p:nvSpPr>
        <p:spPr bwMode="auto">
          <a:xfrm>
            <a:off x="4779474" y="387281"/>
            <a:ext cx="403212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rPr>
              <a:t>פרויקט שגרירי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rPr>
              <a:t>המיחזור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rPr>
              <a:t> </a:t>
            </a:r>
          </a:p>
        </p:txBody>
      </p:sp>
      <p:pic>
        <p:nvPicPr>
          <p:cNvPr id="24587" name="תמונה 15">
            <a:extLst>
              <a:ext uri="{FF2B5EF4-FFF2-40B4-BE49-F238E27FC236}">
                <a16:creationId xmlns:a16="http://schemas.microsoft.com/office/drawing/2014/main" id="{CBD0F1D3-50CD-894F-A18E-E94DE857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6137275"/>
            <a:ext cx="53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FED61FAC-29C3-754D-AFBA-0F39383C51C9}"/>
              </a:ext>
            </a:extLst>
          </p:cNvPr>
          <p:cNvSpPr/>
          <p:nvPr/>
        </p:nvSpPr>
        <p:spPr>
          <a:xfrm>
            <a:off x="4203410" y="854489"/>
            <a:ext cx="5544815" cy="67849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FA11809-50C6-4DAE-6297-4507CF97ED91}"/>
              </a:ext>
            </a:extLst>
          </p:cNvPr>
          <p:cNvSpPr txBox="1"/>
          <p:nvPr/>
        </p:nvSpPr>
        <p:spPr>
          <a:xfrm>
            <a:off x="5809727" y="3665691"/>
            <a:ext cx="1174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מצגת זו</a:t>
            </a:r>
            <a:endParaRPr lang="en-US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3A6DAAB-944E-46AB-1D20-579A9DE77A01}"/>
              </a:ext>
            </a:extLst>
          </p:cNvPr>
          <p:cNvSpPr txBox="1"/>
          <p:nvPr/>
        </p:nvSpPr>
        <p:spPr>
          <a:xfrm>
            <a:off x="7416490" y="3665691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/>
              <a:t>בוצע</a:t>
            </a:r>
            <a:endParaRPr lang="en-US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F584125-C941-5F8A-F3C9-A3EBC3FF39A0}"/>
              </a:ext>
            </a:extLst>
          </p:cNvPr>
          <p:cNvSpPr txBox="1"/>
          <p:nvPr/>
        </p:nvSpPr>
        <p:spPr>
          <a:xfrm>
            <a:off x="4045432" y="3665691"/>
            <a:ext cx="1174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פעילות הכנה ליום שיא</a:t>
            </a:r>
            <a:endParaRPr lang="en-US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4ED49F86-77FA-8C58-4778-4A5801C3E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18406" b="7470"/>
          <a:stretch/>
        </p:blipFill>
        <p:spPr>
          <a:xfrm>
            <a:off x="3654617" y="1314204"/>
            <a:ext cx="5165909" cy="230841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365815F-5186-3A87-2E91-C5C322C4F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6" r="77885" b="16447"/>
          <a:stretch/>
        </p:blipFill>
        <p:spPr>
          <a:xfrm>
            <a:off x="1547664" y="1400151"/>
            <a:ext cx="1936832" cy="20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" grpId="0" animBg="1"/>
      <p:bldP spid="2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>
            <a:extLst>
              <a:ext uri="{FF2B5EF4-FFF2-40B4-BE49-F238E27FC236}">
                <a16:creationId xmlns:a16="http://schemas.microsoft.com/office/drawing/2014/main" id="{372E7A39-AC1D-2B48-924F-025117D9A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1638" y="415925"/>
            <a:ext cx="4645025" cy="533400"/>
          </a:xfrm>
        </p:spPr>
        <p:txBody>
          <a:bodyPr/>
          <a:lstStyle/>
          <a:p>
            <a:pPr algn="r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כל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מיחזור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מתחיל בסיפור</a:t>
            </a:r>
          </a:p>
        </p:txBody>
      </p:sp>
      <p:pic>
        <p:nvPicPr>
          <p:cNvPr id="18435" name="תמונה 2">
            <a:extLst>
              <a:ext uri="{FF2B5EF4-FFF2-40B4-BE49-F238E27FC236}">
                <a16:creationId xmlns:a16="http://schemas.microsoft.com/office/drawing/2014/main" id="{742EE24A-A8C1-1F44-ABEA-EC38A484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6172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92CFDF32-1E6D-EE40-A421-A24B9FF784FA}"/>
              </a:ext>
            </a:extLst>
          </p:cNvPr>
          <p:cNvSpPr/>
          <p:nvPr/>
        </p:nvSpPr>
        <p:spPr>
          <a:xfrm>
            <a:off x="4308475" y="844550"/>
            <a:ext cx="4943475" cy="136525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4" name="תמונה 3">
            <a:hlinkClick r:id="rId4"/>
            <a:extLst>
              <a:ext uri="{FF2B5EF4-FFF2-40B4-BE49-F238E27FC236}">
                <a16:creationId xmlns:a16="http://schemas.microsoft.com/office/drawing/2014/main" id="{131E1003-B573-4785-A1A1-9A3510679D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79"/>
          <a:stretch/>
        </p:blipFill>
        <p:spPr>
          <a:xfrm>
            <a:off x="607823" y="1196752"/>
            <a:ext cx="7928354" cy="4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כותרת 1">
            <a:extLst>
              <a:ext uri="{FF2B5EF4-FFF2-40B4-BE49-F238E27FC236}">
                <a16:creationId xmlns:a16="http://schemas.microsoft.com/office/drawing/2014/main" id="{BBAB4DD4-458D-B540-8817-60C7EC935E0E}"/>
              </a:ext>
            </a:extLst>
          </p:cNvPr>
          <p:cNvSpPr txBox="1">
            <a:spLocks/>
          </p:cNvSpPr>
          <p:nvPr/>
        </p:nvSpPr>
        <p:spPr bwMode="auto">
          <a:xfrm>
            <a:off x="5619750" y="404813"/>
            <a:ext cx="3489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rPr>
              <a:t>מוצרים אלקטרונים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AD439F7E-25AF-2649-A81A-A957952D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613" y="4784725"/>
            <a:ext cx="952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>
            <a:extLst>
              <a:ext uri="{FF2B5EF4-FFF2-40B4-BE49-F238E27FC236}">
                <a16:creationId xmlns:a16="http://schemas.microsoft.com/office/drawing/2014/main" id="{1498897A-C2E5-1846-B3CF-FAAD3C902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2433638"/>
            <a:ext cx="94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תקשורת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16389" name="Rectangle 14">
            <a:extLst>
              <a:ext uri="{FF2B5EF4-FFF2-40B4-BE49-F238E27FC236}">
                <a16:creationId xmlns:a16="http://schemas.microsoft.com/office/drawing/2014/main" id="{DED2F536-D6E3-D24E-8230-3748935D3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092450"/>
            <a:ext cx="1192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טמפרטורה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16390" name="Rectangle 15">
            <a:extLst>
              <a:ext uri="{FF2B5EF4-FFF2-40B4-BE49-F238E27FC236}">
                <a16:creationId xmlns:a16="http://schemas.microsoft.com/office/drawing/2014/main" id="{39537D73-016F-4F45-9D7D-A8AC76845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481513"/>
            <a:ext cx="77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תאורה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148E28-C5D3-6549-B439-892EDA2D1CCA}"/>
              </a:ext>
            </a:extLst>
          </p:cNvPr>
          <p:cNvSpPr/>
          <p:nvPr/>
        </p:nvSpPr>
        <p:spPr>
          <a:xfrm>
            <a:off x="5473700" y="2279650"/>
            <a:ext cx="1655763" cy="1655763"/>
          </a:xfrm>
          <a:prstGeom prst="ellipse">
            <a:avLst/>
          </a:prstGeom>
          <a:solidFill>
            <a:schemeClr val="bg1"/>
          </a:solidFill>
          <a:ln>
            <a:solidFill>
              <a:srgbClr val="185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pic>
        <p:nvPicPr>
          <p:cNvPr id="22535" name="Picture 8">
            <a:extLst>
              <a:ext uri="{FF2B5EF4-FFF2-40B4-BE49-F238E27FC236}">
                <a16:creationId xmlns:a16="http://schemas.microsoft.com/office/drawing/2014/main" id="{789E121C-0C92-B54B-BF0D-C554559F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350" y="2568575"/>
            <a:ext cx="11906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8">
            <a:extLst>
              <a:ext uri="{FF2B5EF4-FFF2-40B4-BE49-F238E27FC236}">
                <a16:creationId xmlns:a16="http://schemas.microsoft.com/office/drawing/2014/main" id="{39D5EBBF-1C56-AD4F-A7AD-026C00E5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5475" y="4287838"/>
            <a:ext cx="20272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FC3F16B9-6D24-5D4F-8B19-6445EE1B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5799138"/>
            <a:ext cx="747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תנועה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B10C993-F317-E244-82B8-311229F93B80}"/>
              </a:ext>
            </a:extLst>
          </p:cNvPr>
          <p:cNvSpPr/>
          <p:nvPr/>
        </p:nvSpPr>
        <p:spPr>
          <a:xfrm>
            <a:off x="2455863" y="1282700"/>
            <a:ext cx="676275" cy="4732338"/>
          </a:xfrm>
          <a:custGeom>
            <a:avLst/>
            <a:gdLst>
              <a:gd name="connsiteX0" fmla="*/ 587829 w 674914"/>
              <a:gd name="connsiteY0" fmla="*/ 0 h 4659085"/>
              <a:gd name="connsiteX1" fmla="*/ 0 w 674914"/>
              <a:gd name="connsiteY1" fmla="*/ 0 h 4659085"/>
              <a:gd name="connsiteX2" fmla="*/ 0 w 674914"/>
              <a:gd name="connsiteY2" fmla="*/ 4659085 h 4659085"/>
              <a:gd name="connsiteX3" fmla="*/ 674914 w 674914"/>
              <a:gd name="connsiteY3" fmla="*/ 4659085 h 465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914" h="4659085">
                <a:moveTo>
                  <a:pt x="587829" y="0"/>
                </a:moveTo>
                <a:lnTo>
                  <a:pt x="0" y="0"/>
                </a:lnTo>
                <a:lnTo>
                  <a:pt x="0" y="4659085"/>
                </a:lnTo>
                <a:lnTo>
                  <a:pt x="674914" y="4659085"/>
                </a:lnTo>
              </a:path>
            </a:pathLst>
          </a:custGeom>
          <a:noFill/>
          <a:ln w="38100">
            <a:solidFill>
              <a:srgbClr val="FAB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DD8E633C-FBBF-0146-A4DF-378F33ABBDBA}"/>
              </a:ext>
            </a:extLst>
          </p:cNvPr>
          <p:cNvCxnSpPr>
            <a:cxnSpLocks/>
            <a:stCxn id="17" idx="6"/>
            <a:endCxn id="16388" idx="2"/>
          </p:cNvCxnSpPr>
          <p:nvPr/>
        </p:nvCxnSpPr>
        <p:spPr>
          <a:xfrm flipV="1">
            <a:off x="7129463" y="2801938"/>
            <a:ext cx="1117600" cy="306387"/>
          </a:xfrm>
          <a:prstGeom prst="bentConnector2">
            <a:avLst/>
          </a:prstGeom>
          <a:ln w="12700"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Picture 46">
            <a:extLst>
              <a:ext uri="{FF2B5EF4-FFF2-40B4-BE49-F238E27FC236}">
                <a16:creationId xmlns:a16="http://schemas.microsoft.com/office/drawing/2014/main" id="{B5F563D6-587A-E84C-861D-1EDFEA75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254125"/>
            <a:ext cx="2387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1" name="Elbow Connector 4100">
            <a:extLst>
              <a:ext uri="{FF2B5EF4-FFF2-40B4-BE49-F238E27FC236}">
                <a16:creationId xmlns:a16="http://schemas.microsoft.com/office/drawing/2014/main" id="{A54F9CAC-BD27-634C-B8D0-DA1F37B84DD6}"/>
              </a:ext>
            </a:extLst>
          </p:cNvPr>
          <p:cNvCxnSpPr>
            <a:cxnSpLocks/>
            <a:stCxn id="17" idx="4"/>
          </p:cNvCxnSpPr>
          <p:nvPr/>
        </p:nvCxnSpPr>
        <p:spPr>
          <a:xfrm rot="5400000">
            <a:off x="4357688" y="4040188"/>
            <a:ext cx="2049462" cy="1839912"/>
          </a:xfrm>
          <a:prstGeom prst="bentConnector2">
            <a:avLst/>
          </a:prstGeom>
          <a:ln w="12700"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Elbow Connector 4103">
            <a:extLst>
              <a:ext uri="{FF2B5EF4-FFF2-40B4-BE49-F238E27FC236}">
                <a16:creationId xmlns:a16="http://schemas.microsoft.com/office/drawing/2014/main" id="{07BA9EA3-A4BD-DE44-9F77-12CB8B672761}"/>
              </a:ext>
            </a:extLst>
          </p:cNvPr>
          <p:cNvCxnSpPr>
            <a:cxnSpLocks/>
            <a:stCxn id="17" idx="5"/>
            <a:endCxn id="16390" idx="0"/>
          </p:cNvCxnSpPr>
          <p:nvPr/>
        </p:nvCxnSpPr>
        <p:spPr>
          <a:xfrm rot="16200000" flipH="1">
            <a:off x="7186613" y="3392487"/>
            <a:ext cx="788988" cy="1389063"/>
          </a:xfrm>
          <a:prstGeom prst="bentConnector3">
            <a:avLst/>
          </a:prstGeom>
          <a:ln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Elbow Connector 4106">
            <a:extLst>
              <a:ext uri="{FF2B5EF4-FFF2-40B4-BE49-F238E27FC236}">
                <a16:creationId xmlns:a16="http://schemas.microsoft.com/office/drawing/2014/main" id="{075AA11C-B93C-B842-82BD-60F78E483AE3}"/>
              </a:ext>
            </a:extLst>
          </p:cNvPr>
          <p:cNvCxnSpPr>
            <a:cxnSpLocks/>
            <a:endCxn id="16389" idx="2"/>
          </p:cNvCxnSpPr>
          <p:nvPr/>
        </p:nvCxnSpPr>
        <p:spPr>
          <a:xfrm rot="10800000" flipV="1">
            <a:off x="4121150" y="3365500"/>
            <a:ext cx="1352550" cy="96838"/>
          </a:xfrm>
          <a:prstGeom prst="bentConnector4">
            <a:avLst>
              <a:gd name="adj1" fmla="val 27963"/>
              <a:gd name="adj2" fmla="val 583340"/>
            </a:avLst>
          </a:prstGeom>
          <a:ln w="12700">
            <a:solidFill>
              <a:srgbClr val="18558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866ACFB-33B8-0D43-BF03-31F9D8A88600}"/>
              </a:ext>
            </a:extLst>
          </p:cNvPr>
          <p:cNvSpPr/>
          <p:nvPr/>
        </p:nvSpPr>
        <p:spPr>
          <a:xfrm>
            <a:off x="755650" y="3021013"/>
            <a:ext cx="1114425" cy="623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A0C529B-87BC-E64E-BD9C-D2A9E8516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3074988"/>
            <a:ext cx="104298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he-IL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איכות חיים </a:t>
            </a:r>
            <a:endParaRPr lang="en-US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1A84BF1C-E9D0-5144-8F3B-A82E8932FF4C}"/>
              </a:ext>
            </a:extLst>
          </p:cNvPr>
          <p:cNvSpPr/>
          <p:nvPr/>
        </p:nvSpPr>
        <p:spPr>
          <a:xfrm>
            <a:off x="1931988" y="1989138"/>
            <a:ext cx="130175" cy="1665287"/>
          </a:xfrm>
          <a:prstGeom prst="upArrow">
            <a:avLst/>
          </a:prstGeom>
          <a:solidFill>
            <a:srgbClr val="7F9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F8C51466-2BE8-7F45-9763-8B486EDCD8BE}"/>
              </a:ext>
            </a:extLst>
          </p:cNvPr>
          <p:cNvSpPr/>
          <p:nvPr/>
        </p:nvSpPr>
        <p:spPr>
          <a:xfrm rot="10800000">
            <a:off x="560388" y="3038475"/>
            <a:ext cx="133350" cy="1614488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srgbClr val="00B05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B9201B-CC07-CD40-A739-978589052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613" y="1268413"/>
            <a:ext cx="90646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>
            <a:extLst>
              <a:ext uri="{FF2B5EF4-FFF2-40B4-BE49-F238E27FC236}">
                <a16:creationId xmlns:a16="http://schemas.microsoft.com/office/drawing/2014/main" id="{BD1FF72C-DFA6-0546-B98E-6733CC9C5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2095500"/>
            <a:ext cx="1585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שימוש במוצרים אלקטרונים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168B6D7F-0FD3-6A4C-AD37-C1BF1C10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843338"/>
            <a:ext cx="15859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1800" dirty="0">
                <a:latin typeface="Heebo" pitchFamily="2" charset="-79"/>
                <a:cs typeface="+mn-cs"/>
              </a:rPr>
              <a:t>פסולת אלקטרונית</a:t>
            </a:r>
            <a:endParaRPr lang="en-US" altLang="en-US" sz="1800" dirty="0">
              <a:latin typeface="Heebo" pitchFamily="2" charset="-79"/>
              <a:cs typeface="+mn-cs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491B23F-F5B4-8D4A-B691-9B4FCD81B11B}"/>
              </a:ext>
            </a:extLst>
          </p:cNvPr>
          <p:cNvSpPr/>
          <p:nvPr/>
        </p:nvSpPr>
        <p:spPr>
          <a:xfrm>
            <a:off x="5303838" y="820738"/>
            <a:ext cx="4092575" cy="160337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2770AA8-73BB-9A48-A2AC-D3A6B0B784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790"/>
          <a:stretch/>
        </p:blipFill>
        <p:spPr>
          <a:xfrm>
            <a:off x="3702868" y="3180927"/>
            <a:ext cx="3806775" cy="3632449"/>
          </a:xfrm>
          <a:prstGeom prst="rect">
            <a:avLst/>
          </a:prstGeom>
        </p:spPr>
      </p:pic>
      <p:sp>
        <p:nvSpPr>
          <p:cNvPr id="17410" name="כותרת 1">
            <a:extLst>
              <a:ext uri="{FF2B5EF4-FFF2-40B4-BE49-F238E27FC236}">
                <a16:creationId xmlns:a16="http://schemas.microsoft.com/office/drawing/2014/main" id="{F79BE493-E1C7-2F4F-AC74-ABE663386D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13" y="517525"/>
            <a:ext cx="8229600" cy="639763"/>
          </a:xfrm>
        </p:spPr>
        <p:txBody>
          <a:bodyPr/>
          <a:lstStyle/>
          <a:p>
            <a:pPr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בעיית הפסולת האלקטרונית – מסלול הפסולת הרגיל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CCE77AE-8C75-E34A-9A00-B6C56E03F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2597150"/>
            <a:ext cx="9001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רכישה</a:t>
            </a:r>
            <a:r>
              <a:rPr lang="he-IL" altLang="en-US" sz="17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638957D2-3A48-C646-8256-016CA1C3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597150"/>
            <a:ext cx="1422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e-IL" altLang="en-US" sz="1700" dirty="0">
                <a:latin typeface="Arial" panose="020B0604020202020204" pitchFamily="34" charset="0"/>
              </a:rPr>
              <a:t>השלכה לפח השכונתי 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473472DC-2F72-0D45-85FB-0174772A8DCE}"/>
              </a:ext>
            </a:extLst>
          </p:cNvPr>
          <p:cNvSpPr/>
          <p:nvPr/>
        </p:nvSpPr>
        <p:spPr>
          <a:xfrm rot="10800000">
            <a:off x="7172349" y="1968500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7" name="Rectangle 13">
            <a:extLst>
              <a:ext uri="{FF2B5EF4-FFF2-40B4-BE49-F238E27FC236}">
                <a16:creationId xmlns:a16="http://schemas.microsoft.com/office/drawing/2014/main" id="{8AC44E48-4953-F742-B7F4-22470A1BB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2597150"/>
            <a:ext cx="126523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משאית זבל </a:t>
            </a: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2EA449E0-6895-CF4D-8224-8B53D413483A}"/>
              </a:ext>
            </a:extLst>
          </p:cNvPr>
          <p:cNvSpPr/>
          <p:nvPr/>
        </p:nvSpPr>
        <p:spPr>
          <a:xfrm rot="10800000">
            <a:off x="5442570" y="1978025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9" name="Rectangle 15">
            <a:extLst>
              <a:ext uri="{FF2B5EF4-FFF2-40B4-BE49-F238E27FC236}">
                <a16:creationId xmlns:a16="http://schemas.microsoft.com/office/drawing/2014/main" id="{9466AA71-D87E-C54A-AE6F-3DA964EB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97150"/>
            <a:ext cx="16017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הטמנה באדמה</a:t>
            </a:r>
            <a:endParaRPr lang="en-US" altLang="en-US" sz="1700" dirty="0">
              <a:latin typeface="Heebo" pitchFamily="2" charset="-79"/>
              <a:cs typeface="+mn-cs"/>
            </a:endParaRPr>
          </a:p>
        </p:txBody>
      </p:sp>
      <p:sp>
        <p:nvSpPr>
          <p:cNvPr id="17420" name="Rectangle 16">
            <a:extLst>
              <a:ext uri="{FF2B5EF4-FFF2-40B4-BE49-F238E27FC236}">
                <a16:creationId xmlns:a16="http://schemas.microsoft.com/office/drawing/2014/main" id="{785177C4-3A1D-5D4D-A0C9-C2A75D29A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597150"/>
            <a:ext cx="16065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תחנות המעבר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C1BC20E6-E877-9948-8571-8DD08BDF6BDB}"/>
              </a:ext>
            </a:extLst>
          </p:cNvPr>
          <p:cNvSpPr/>
          <p:nvPr/>
        </p:nvSpPr>
        <p:spPr>
          <a:xfrm rot="10800000">
            <a:off x="3635375" y="1978025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8273A091-950E-9C4E-9BED-6B4260B813B6}"/>
              </a:ext>
            </a:extLst>
          </p:cNvPr>
          <p:cNvSpPr/>
          <p:nvPr/>
        </p:nvSpPr>
        <p:spPr>
          <a:xfrm rot="10800000">
            <a:off x="1908175" y="1978025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27" name="מציין מיקום תוכן 2">
            <a:extLst>
              <a:ext uri="{FF2B5EF4-FFF2-40B4-BE49-F238E27FC236}">
                <a16:creationId xmlns:a16="http://schemas.microsoft.com/office/drawing/2014/main" id="{41ED98DF-C75C-CB45-A27E-1BFF0261B7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08500" y="3956050"/>
            <a:ext cx="2195513" cy="911225"/>
          </a:xfrm>
        </p:spPr>
        <p:txBody>
          <a:bodyPr/>
          <a:lstStyle/>
          <a:p>
            <a:pPr marL="0" indent="0" algn="ctr" eaLnBrk="1" hangingPunct="1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he-IL" altLang="en-US" sz="1800" dirty="0">
                <a:latin typeface="Heebo" pitchFamily="2" charset="-79"/>
              </a:rPr>
              <a:t>2% פסולת ביתית, </a:t>
            </a:r>
          </a:p>
          <a:p>
            <a:pPr marL="0" indent="0" algn="ctr" eaLnBrk="1" hangingPunct="1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he-IL" altLang="en-US" sz="5000" dirty="0">
                <a:latin typeface="Heebo" pitchFamily="2" charset="-79"/>
              </a:rPr>
              <a:t>70%</a:t>
            </a:r>
            <a:br>
              <a:rPr lang="en-US" altLang="en-US" sz="5000" b="1" dirty="0">
                <a:cs typeface="Arial" panose="020B0604020202020204" pitchFamily="34" charset="0"/>
              </a:rPr>
            </a:br>
            <a:endParaRPr lang="he-IL" altLang="en-US" sz="5000" dirty="0"/>
          </a:p>
        </p:txBody>
      </p:sp>
      <p:sp>
        <p:nvSpPr>
          <p:cNvPr id="17428" name="Rectangle 8">
            <a:extLst>
              <a:ext uri="{FF2B5EF4-FFF2-40B4-BE49-F238E27FC236}">
                <a16:creationId xmlns:a16="http://schemas.microsoft.com/office/drawing/2014/main" id="{B91C01B3-6CBA-3842-84EC-6BD4CF799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4497388"/>
            <a:ext cx="20812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ts val="5000"/>
              </a:lnSpc>
              <a:spcBef>
                <a:spcPct val="0"/>
              </a:spcBef>
              <a:buFontTx/>
              <a:buNone/>
              <a:defRPr/>
            </a:pPr>
            <a:r>
              <a:rPr lang="he-IL" altLang="en-US" sz="1500" dirty="0">
                <a:latin typeface="Arial" panose="020B0604020202020204" pitchFamily="34" charset="0"/>
              </a:rPr>
              <a:t>מגורמי </a:t>
            </a:r>
            <a:r>
              <a:rPr lang="he-IL" altLang="en-US" sz="1500" dirty="0">
                <a:latin typeface="Heebo" pitchFamily="2" charset="-79"/>
                <a:cs typeface="+mn-cs"/>
              </a:rPr>
              <a:t>זיהום הסביבה</a:t>
            </a:r>
            <a:r>
              <a:rPr lang="he-IL" altLang="en-US" sz="1500" dirty="0">
                <a:latin typeface="Arial" panose="020B0604020202020204" pitchFamily="34" charset="0"/>
              </a:rPr>
              <a:t>.</a:t>
            </a:r>
            <a:endParaRPr lang="en-US" altLang="en-US" sz="1500" dirty="0">
              <a:latin typeface="Arial" panose="020B0604020202020204" pitchFamily="34" charset="0"/>
            </a:endParaRP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EFB89E3F-3C8B-4D47-B1A1-5B321B2CE23C}"/>
              </a:ext>
            </a:extLst>
          </p:cNvPr>
          <p:cNvSpPr txBox="1">
            <a:spLocks/>
          </p:cNvSpPr>
          <p:nvPr/>
        </p:nvSpPr>
        <p:spPr bwMode="auto">
          <a:xfrm>
            <a:off x="2736850" y="155575"/>
            <a:ext cx="597535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he-IL" altLang="en-US" sz="33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אסור להשליך פסולת אלקטרונית לפח!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9CC0DE-80DE-A141-9818-56D636412FCB}"/>
              </a:ext>
            </a:extLst>
          </p:cNvPr>
          <p:cNvGrpSpPr/>
          <p:nvPr/>
        </p:nvGrpSpPr>
        <p:grpSpPr>
          <a:xfrm>
            <a:off x="433388" y="4760912"/>
            <a:ext cx="2338362" cy="585152"/>
            <a:chOff x="433388" y="4760912"/>
            <a:chExt cx="2338362" cy="5851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BDA0FF5-4ACF-C448-BF6E-FF577BF65019}"/>
                </a:ext>
              </a:extLst>
            </p:cNvPr>
            <p:cNvSpPr/>
            <p:nvPr/>
          </p:nvSpPr>
          <p:spPr>
            <a:xfrm>
              <a:off x="457175" y="4760912"/>
              <a:ext cx="2314575" cy="555625"/>
            </a:xfrm>
            <a:prstGeom prst="rect">
              <a:avLst/>
            </a:prstGeom>
            <a:solidFill>
              <a:srgbClr val="86B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25" name="מציין מיקום תוכן 2">
              <a:extLst>
                <a:ext uri="{FF2B5EF4-FFF2-40B4-BE49-F238E27FC236}">
                  <a16:creationId xmlns:a16="http://schemas.microsoft.com/office/drawing/2014/main" id="{F732577B-0193-B24E-8FF3-D91036E92C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33388" y="4790439"/>
              <a:ext cx="230346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1700"/>
                </a:lnSpc>
                <a:buFont typeface="Arial" panose="020B0604020202020204" pitchFamily="34" charset="0"/>
                <a:buNone/>
              </a:pPr>
              <a:r>
                <a:rPr lang="he-IL" altLang="he-IL" sz="1500" b="1" dirty="0">
                  <a:solidFill>
                    <a:schemeClr val="bg1"/>
                  </a:solidFill>
                </a:rPr>
                <a:t>לכן בפסולת אלקטרונית וסוללות צריך לטפל אחרת. </a:t>
              </a:r>
              <a:endParaRPr lang="he-IL" altLang="en-US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Freeform 30">
            <a:extLst>
              <a:ext uri="{FF2B5EF4-FFF2-40B4-BE49-F238E27FC236}">
                <a16:creationId xmlns:a16="http://schemas.microsoft.com/office/drawing/2014/main" id="{C3E7A77E-5892-2C4A-A39F-3CB02F8C339F}"/>
              </a:ext>
            </a:extLst>
          </p:cNvPr>
          <p:cNvSpPr/>
          <p:nvPr/>
        </p:nvSpPr>
        <p:spPr>
          <a:xfrm>
            <a:off x="296863" y="969963"/>
            <a:ext cx="8955087" cy="155575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  <a:gd name="connsiteX0" fmla="*/ 4601747 w 4601747"/>
              <a:gd name="connsiteY0" fmla="*/ 142240 h 142240"/>
              <a:gd name="connsiteX1" fmla="*/ 324387 w 4601747"/>
              <a:gd name="connsiteY1" fmla="*/ 142240 h 142240"/>
              <a:gd name="connsiteX2" fmla="*/ 222787 w 4601747"/>
              <a:gd name="connsiteY2" fmla="*/ 0 h 142240"/>
              <a:gd name="connsiteX3" fmla="*/ 0 w 4601747"/>
              <a:gd name="connsiteY3" fmla="*/ 9302 h 142240"/>
              <a:gd name="connsiteX0" fmla="*/ 4601747 w 4601747"/>
              <a:gd name="connsiteY0" fmla="*/ 160845 h 160845"/>
              <a:gd name="connsiteX1" fmla="*/ 324387 w 4601747"/>
              <a:gd name="connsiteY1" fmla="*/ 160845 h 160845"/>
              <a:gd name="connsiteX2" fmla="*/ 222787 w 4601747"/>
              <a:gd name="connsiteY2" fmla="*/ 18605 h 160845"/>
              <a:gd name="connsiteX3" fmla="*/ 0 w 4601747"/>
              <a:gd name="connsiteY3" fmla="*/ 0 h 160845"/>
              <a:gd name="connsiteX0" fmla="*/ 4591329 w 4591329"/>
              <a:gd name="connsiteY0" fmla="*/ 142240 h 142240"/>
              <a:gd name="connsiteX1" fmla="*/ 313969 w 4591329"/>
              <a:gd name="connsiteY1" fmla="*/ 142240 h 142240"/>
              <a:gd name="connsiteX2" fmla="*/ 212369 w 4591329"/>
              <a:gd name="connsiteY2" fmla="*/ 0 h 142240"/>
              <a:gd name="connsiteX3" fmla="*/ 0 w 4591329"/>
              <a:gd name="connsiteY3" fmla="*/ 0 h 142240"/>
              <a:gd name="connsiteX0" fmla="*/ 4591329 w 4591329"/>
              <a:gd name="connsiteY0" fmla="*/ 142240 h 142240"/>
              <a:gd name="connsiteX1" fmla="*/ 313969 w 4591329"/>
              <a:gd name="connsiteY1" fmla="*/ 142240 h 142240"/>
              <a:gd name="connsiteX2" fmla="*/ 212369 w 4591329"/>
              <a:gd name="connsiteY2" fmla="*/ 0 h 142240"/>
              <a:gd name="connsiteX3" fmla="*/ 0 w 4591329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1329" h="142240">
                <a:moveTo>
                  <a:pt x="4591329" y="142240"/>
                </a:moveTo>
                <a:lnTo>
                  <a:pt x="313969" y="142240"/>
                </a:lnTo>
                <a:lnTo>
                  <a:pt x="212369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6BE4D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he-I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6013B9-C04A-B84B-A25F-C8B8A19EDAA2}"/>
              </a:ext>
            </a:extLst>
          </p:cNvPr>
          <p:cNvGrpSpPr/>
          <p:nvPr/>
        </p:nvGrpSpPr>
        <p:grpSpPr>
          <a:xfrm>
            <a:off x="7526974" y="1411839"/>
            <a:ext cx="1152526" cy="1153561"/>
            <a:chOff x="7526974" y="1411839"/>
            <a:chExt cx="1152526" cy="1153561"/>
          </a:xfrm>
        </p:grpSpPr>
        <p:pic>
          <p:nvPicPr>
            <p:cNvPr id="17412" name="Picture 5">
              <a:extLst>
                <a:ext uri="{FF2B5EF4-FFF2-40B4-BE49-F238E27FC236}">
                  <a16:creationId xmlns:a16="http://schemas.microsoft.com/office/drawing/2014/main" id="{9282D714-D08A-744F-A3B9-21C17C09F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2327" y="1514476"/>
              <a:ext cx="942713" cy="97842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EDCD719-19B7-CD45-9B4E-65ED68CED7A6}"/>
                </a:ext>
              </a:extLst>
            </p:cNvPr>
            <p:cNvSpPr/>
            <p:nvPr/>
          </p:nvSpPr>
          <p:spPr>
            <a:xfrm>
              <a:off x="752697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0C9AAC-D8DB-F145-BE61-1D005F3FBE99}"/>
              </a:ext>
            </a:extLst>
          </p:cNvPr>
          <p:cNvGrpSpPr/>
          <p:nvPr/>
        </p:nvGrpSpPr>
        <p:grpSpPr>
          <a:xfrm>
            <a:off x="5820094" y="1411839"/>
            <a:ext cx="1152526" cy="1153561"/>
            <a:chOff x="5820094" y="1411839"/>
            <a:chExt cx="1152526" cy="1153561"/>
          </a:xfrm>
        </p:grpSpPr>
        <p:pic>
          <p:nvPicPr>
            <p:cNvPr id="17414" name="Picture 9">
              <a:extLst>
                <a:ext uri="{FF2B5EF4-FFF2-40B4-BE49-F238E27FC236}">
                  <a16:creationId xmlns:a16="http://schemas.microsoft.com/office/drawing/2014/main" id="{BAAAEE02-1B1B-C448-885D-64ADD26973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6250" y="1514476"/>
              <a:ext cx="857998" cy="97842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72C7BE-B4FA-A546-B6FF-056812280555}"/>
                </a:ext>
              </a:extLst>
            </p:cNvPr>
            <p:cNvSpPr/>
            <p:nvPr/>
          </p:nvSpPr>
          <p:spPr>
            <a:xfrm>
              <a:off x="582009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3DD47E-FB7A-6146-AD7D-A14A1F5E5096}"/>
              </a:ext>
            </a:extLst>
          </p:cNvPr>
          <p:cNvGrpSpPr/>
          <p:nvPr/>
        </p:nvGrpSpPr>
        <p:grpSpPr>
          <a:xfrm>
            <a:off x="4073462" y="1411839"/>
            <a:ext cx="1152526" cy="1153561"/>
            <a:chOff x="4073462" y="1411839"/>
            <a:chExt cx="1152526" cy="1153561"/>
          </a:xfrm>
        </p:grpSpPr>
        <p:pic>
          <p:nvPicPr>
            <p:cNvPr id="17423" name="Picture 2">
              <a:extLst>
                <a:ext uri="{FF2B5EF4-FFF2-40B4-BE49-F238E27FC236}">
                  <a16:creationId xmlns:a16="http://schemas.microsoft.com/office/drawing/2014/main" id="{39C1F45B-C681-DF4C-861A-1352B494FC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29658" y="1474788"/>
              <a:ext cx="1074737" cy="9667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8AFFFA-562D-5F44-8921-AEA7EA5AC60B}"/>
                </a:ext>
              </a:extLst>
            </p:cNvPr>
            <p:cNvSpPr/>
            <p:nvPr/>
          </p:nvSpPr>
          <p:spPr>
            <a:xfrm>
              <a:off x="4073462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56C1B-46CD-A940-8935-E58309CF29E7}"/>
              </a:ext>
            </a:extLst>
          </p:cNvPr>
          <p:cNvGrpSpPr/>
          <p:nvPr/>
        </p:nvGrpSpPr>
        <p:grpSpPr>
          <a:xfrm>
            <a:off x="2294574" y="1411839"/>
            <a:ext cx="1152526" cy="1153561"/>
            <a:chOff x="2294574" y="1411839"/>
            <a:chExt cx="1152526" cy="1153561"/>
          </a:xfrm>
        </p:grpSpPr>
        <p:pic>
          <p:nvPicPr>
            <p:cNvPr id="17424" name="Picture 5">
              <a:extLst>
                <a:ext uri="{FF2B5EF4-FFF2-40B4-BE49-F238E27FC236}">
                  <a16:creationId xmlns:a16="http://schemas.microsoft.com/office/drawing/2014/main" id="{C3D16B08-2326-B449-977B-9AFC87650F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24101" y="1484784"/>
              <a:ext cx="1079497" cy="101810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E3A4672-057F-5F40-8D67-DE5E1F4F86AB}"/>
                </a:ext>
              </a:extLst>
            </p:cNvPr>
            <p:cNvSpPr/>
            <p:nvPr/>
          </p:nvSpPr>
          <p:spPr>
            <a:xfrm>
              <a:off x="229457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9C455B-56CE-ED48-824E-F5BE27CC5E5A}"/>
              </a:ext>
            </a:extLst>
          </p:cNvPr>
          <p:cNvGrpSpPr/>
          <p:nvPr/>
        </p:nvGrpSpPr>
        <p:grpSpPr>
          <a:xfrm>
            <a:off x="608014" y="1411839"/>
            <a:ext cx="1152526" cy="1153561"/>
            <a:chOff x="608014" y="1411839"/>
            <a:chExt cx="1152526" cy="1153561"/>
          </a:xfrm>
        </p:grpSpPr>
        <p:pic>
          <p:nvPicPr>
            <p:cNvPr id="17425" name="Picture 7">
              <a:extLst>
                <a:ext uri="{FF2B5EF4-FFF2-40B4-BE49-F238E27FC236}">
                  <a16:creationId xmlns:a16="http://schemas.microsoft.com/office/drawing/2014/main" id="{95172085-BE1B-1A43-8E70-1374DF94B0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6112" y="1556792"/>
              <a:ext cx="1068387" cy="98472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688F245-7A5E-9B4E-8F3D-6CCF92E07A2D}"/>
                </a:ext>
              </a:extLst>
            </p:cNvPr>
            <p:cNvSpPr/>
            <p:nvPr/>
          </p:nvSpPr>
          <p:spPr>
            <a:xfrm>
              <a:off x="608014" y="141183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B92160-7985-204B-B583-862420E3290D}"/>
              </a:ext>
            </a:extLst>
          </p:cNvPr>
          <p:cNvGrpSpPr/>
          <p:nvPr/>
        </p:nvGrpSpPr>
        <p:grpSpPr>
          <a:xfrm>
            <a:off x="561973" y="3368509"/>
            <a:ext cx="1152526" cy="1153561"/>
            <a:chOff x="561973" y="3368509"/>
            <a:chExt cx="1152526" cy="1153561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91910A6-4AE9-414B-834A-F40FBC69F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0168" y="3547221"/>
              <a:ext cx="796137" cy="796137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829F82E-B0B8-AC47-8D06-000101C92D25}"/>
                </a:ext>
              </a:extLst>
            </p:cNvPr>
            <p:cNvSpPr/>
            <p:nvPr/>
          </p:nvSpPr>
          <p:spPr>
            <a:xfrm>
              <a:off x="561973" y="3368509"/>
              <a:ext cx="1152526" cy="1153561"/>
            </a:xfrm>
            <a:prstGeom prst="ellipse">
              <a:avLst/>
            </a:prstGeom>
            <a:noFill/>
            <a:ln w="19050">
              <a:solidFill>
                <a:srgbClr val="8AB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he-IL"/>
            </a:p>
          </p:txBody>
        </p:sp>
      </p:grpSp>
      <p:sp>
        <p:nvSpPr>
          <p:cNvPr id="38" name="Chevron 37">
            <a:extLst>
              <a:ext uri="{FF2B5EF4-FFF2-40B4-BE49-F238E27FC236}">
                <a16:creationId xmlns:a16="http://schemas.microsoft.com/office/drawing/2014/main" id="{469418E4-6FDA-5549-A268-A62D3DC796A8}"/>
              </a:ext>
            </a:extLst>
          </p:cNvPr>
          <p:cNvSpPr/>
          <p:nvPr/>
        </p:nvSpPr>
        <p:spPr>
          <a:xfrm rot="5400000">
            <a:off x="1028306" y="3086017"/>
            <a:ext cx="209550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1" grpId="0" animBg="1"/>
      <p:bldP spid="17417" grpId="0"/>
      <p:bldP spid="15" grpId="0" animBg="1"/>
      <p:bldP spid="17419" grpId="0"/>
      <p:bldP spid="17420" grpId="0"/>
      <p:bldP spid="16" grpId="0" animBg="1"/>
      <p:bldP spid="17" grpId="0" animBg="1"/>
      <p:bldP spid="17427" grpId="0" uiExpand="1" build="p"/>
      <p:bldP spid="17428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כותרת 1">
            <a:extLst>
              <a:ext uri="{FF2B5EF4-FFF2-40B4-BE49-F238E27FC236}">
                <a16:creationId xmlns:a16="http://schemas.microsoft.com/office/drawing/2014/main" id="{372E7A39-AC1D-2B48-924F-025117D9A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11638" y="415925"/>
            <a:ext cx="4645025" cy="533400"/>
          </a:xfrm>
        </p:spPr>
        <p:txBody>
          <a:bodyPr/>
          <a:lstStyle/>
          <a:p>
            <a:pPr algn="r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כתבה על פעילות תאגיד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מ.א.י</a:t>
            </a:r>
            <a:endParaRPr lang="he-IL" altLang="en-US" sz="3300" spc="-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תמונה 2">
            <a:extLst>
              <a:ext uri="{FF2B5EF4-FFF2-40B4-BE49-F238E27FC236}">
                <a16:creationId xmlns:a16="http://schemas.microsoft.com/office/drawing/2014/main" id="{742EE24A-A8C1-1F44-ABEA-EC38A484C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6172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92CFDF32-1E6D-EE40-A421-A24B9FF784FA}"/>
              </a:ext>
            </a:extLst>
          </p:cNvPr>
          <p:cNvSpPr/>
          <p:nvPr/>
        </p:nvSpPr>
        <p:spPr>
          <a:xfrm>
            <a:off x="3563889" y="844550"/>
            <a:ext cx="5688062" cy="104775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pic>
        <p:nvPicPr>
          <p:cNvPr id="5" name="תמונה 4">
            <a:hlinkClick r:id="rId4"/>
            <a:extLst>
              <a:ext uri="{FF2B5EF4-FFF2-40B4-BE49-F238E27FC236}">
                <a16:creationId xmlns:a16="http://schemas.microsoft.com/office/drawing/2014/main" id="{50E16B9F-55A3-4707-9390-CDA88E9638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38" t="23387" r="8263" b="21987"/>
          <a:stretch/>
        </p:blipFill>
        <p:spPr>
          <a:xfrm>
            <a:off x="1076301" y="1196752"/>
            <a:ext cx="757745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5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B63FB68-2DD7-0349-AFF2-63DBA19A7E22}"/>
              </a:ext>
            </a:extLst>
          </p:cNvPr>
          <p:cNvSpPr/>
          <p:nvPr/>
        </p:nvSpPr>
        <p:spPr>
          <a:xfrm>
            <a:off x="5956300" y="1473200"/>
            <a:ext cx="1766888" cy="1768475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8434" name="כותרת 1">
            <a:extLst>
              <a:ext uri="{FF2B5EF4-FFF2-40B4-BE49-F238E27FC236}">
                <a16:creationId xmlns:a16="http://schemas.microsoft.com/office/drawing/2014/main" id="{71C11AC5-633D-0040-9C74-0B7061A05E09}"/>
              </a:ext>
            </a:extLst>
          </p:cNvPr>
          <p:cNvSpPr txBox="1">
            <a:spLocks/>
          </p:cNvSpPr>
          <p:nvPr/>
        </p:nvSpPr>
        <p:spPr bwMode="auto">
          <a:xfrm>
            <a:off x="6130925" y="427038"/>
            <a:ext cx="2689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</a:rPr>
              <a:t>פתרון – הפחתה</a:t>
            </a:r>
          </a:p>
        </p:txBody>
      </p:sp>
      <p:sp>
        <p:nvSpPr>
          <p:cNvPr id="18436" name="Rectangle 16">
            <a:extLst>
              <a:ext uri="{FF2B5EF4-FFF2-40B4-BE49-F238E27FC236}">
                <a16:creationId xmlns:a16="http://schemas.microsoft.com/office/drawing/2014/main" id="{C1184B24-2EBE-ED48-818B-53E48C54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402013"/>
            <a:ext cx="18272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קונים קצת יותר טוב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47B08D77-2EE6-9044-B8D2-2A7BE0080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402013"/>
            <a:ext cx="109378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קטן ומיותר</a:t>
            </a: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91EE31AF-CC2A-4640-B56A-1DC13DB5D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3411538"/>
            <a:ext cx="1450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he-IL" altLang="en-US" sz="1700" dirty="0">
                <a:latin typeface="Heebo" pitchFamily="2" charset="-79"/>
                <a:cs typeface="+mn-cs"/>
              </a:rPr>
              <a:t>כבר יש לנו כזה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33CA0A-ED3A-D845-A9C8-D3EE252C4162}"/>
              </a:ext>
            </a:extLst>
          </p:cNvPr>
          <p:cNvSpPr/>
          <p:nvPr/>
        </p:nvSpPr>
        <p:spPr>
          <a:xfrm>
            <a:off x="4017963" y="4221163"/>
            <a:ext cx="354012" cy="354012"/>
          </a:xfrm>
          <a:prstGeom prst="ellipse">
            <a:avLst/>
          </a:prstGeom>
          <a:solidFill>
            <a:srgbClr val="FA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4583" name="Picture 6">
            <a:extLst>
              <a:ext uri="{FF2B5EF4-FFF2-40B4-BE49-F238E27FC236}">
                <a16:creationId xmlns:a16="http://schemas.microsoft.com/office/drawing/2014/main" id="{D7AEEF87-641C-4749-BC07-D7A8890A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413" y="3952875"/>
            <a:ext cx="18986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2">
            <a:extLst>
              <a:ext uri="{FF2B5EF4-FFF2-40B4-BE49-F238E27FC236}">
                <a16:creationId xmlns:a16="http://schemas.microsoft.com/office/drawing/2014/main" id="{BD8C0214-A345-9744-A24B-15818589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7191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4">
            <a:extLst>
              <a:ext uri="{FF2B5EF4-FFF2-40B4-BE49-F238E27FC236}">
                <a16:creationId xmlns:a16="http://schemas.microsoft.com/office/drawing/2014/main" id="{DC5EB837-533C-6642-B584-A58765B8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773238"/>
            <a:ext cx="122396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8">
            <a:extLst>
              <a:ext uri="{FF2B5EF4-FFF2-40B4-BE49-F238E27FC236}">
                <a16:creationId xmlns:a16="http://schemas.microsoft.com/office/drawing/2014/main" id="{1828E8C5-9419-874A-84A7-4839B30B3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8964" y="1779176"/>
            <a:ext cx="1418133" cy="117756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תמונה 15">
            <a:extLst>
              <a:ext uri="{FF2B5EF4-FFF2-40B4-BE49-F238E27FC236}">
                <a16:creationId xmlns:a16="http://schemas.microsoft.com/office/drawing/2014/main" id="{CBD0F1D3-50CD-894F-A18E-E94DE857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6137275"/>
            <a:ext cx="53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BFA6CF-11D9-3041-90AF-FD59E89C11DF}"/>
              </a:ext>
            </a:extLst>
          </p:cNvPr>
          <p:cNvSpPr/>
          <p:nvPr/>
        </p:nvSpPr>
        <p:spPr>
          <a:xfrm>
            <a:off x="3684588" y="1473200"/>
            <a:ext cx="1766887" cy="1768475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017FAC-6142-1045-93F4-2B30B2468A53}"/>
              </a:ext>
            </a:extLst>
          </p:cNvPr>
          <p:cNvSpPr/>
          <p:nvPr/>
        </p:nvSpPr>
        <p:spPr>
          <a:xfrm>
            <a:off x="1336675" y="1473200"/>
            <a:ext cx="1768475" cy="1768475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ED61FAC-29C3-754D-AFBA-0F39383C51C9}"/>
              </a:ext>
            </a:extLst>
          </p:cNvPr>
          <p:cNvSpPr/>
          <p:nvPr/>
        </p:nvSpPr>
        <p:spPr>
          <a:xfrm>
            <a:off x="5664200" y="844550"/>
            <a:ext cx="4092575" cy="160338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6" grpId="0"/>
      <p:bldP spid="18437" grpId="0"/>
      <p:bldP spid="18438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כותרת 1">
            <a:extLst>
              <a:ext uri="{FF2B5EF4-FFF2-40B4-BE49-F238E27FC236}">
                <a16:creationId xmlns:a16="http://schemas.microsoft.com/office/drawing/2014/main" id="{E388C9A2-B66A-7945-B3CC-A7AAC6C64B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10571" y="404813"/>
            <a:ext cx="4225925" cy="517525"/>
          </a:xfrm>
        </p:spPr>
        <p:txBody>
          <a:bodyPr/>
          <a:lstStyle/>
          <a:p>
            <a:pPr eaLnBrk="1" hangingPunct="1">
              <a:defRPr/>
            </a:pP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מיחזור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פסולת אלקטרונית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86C2C1-F921-B54B-8235-A3FC33C473B7}"/>
              </a:ext>
            </a:extLst>
          </p:cNvPr>
          <p:cNvSpPr/>
          <p:nvPr/>
        </p:nvSpPr>
        <p:spPr>
          <a:xfrm>
            <a:off x="1749425" y="1244600"/>
            <a:ext cx="5448300" cy="311150"/>
          </a:xfrm>
          <a:prstGeom prst="rect">
            <a:avLst/>
          </a:prstGeom>
          <a:solidFill>
            <a:srgbClr val="8AB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5609" name="Rectangle 17">
            <a:extLst>
              <a:ext uri="{FF2B5EF4-FFF2-40B4-BE49-F238E27FC236}">
                <a16:creationId xmlns:a16="http://schemas.microsoft.com/office/drawing/2014/main" id="{C2EC6D29-C5FD-0940-80FA-92BE20D45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1166813"/>
            <a:ext cx="5346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מסירת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הפסולת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למיחזור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אפשרית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ב-3  </a:t>
            </a:r>
            <a:r>
              <a:rPr lang="en-US" altLang="en-US" sz="2200" dirty="0" err="1">
                <a:solidFill>
                  <a:schemeClr val="bg1"/>
                </a:solidFill>
                <a:latin typeface="Arial" panose="020B0604020202020204" pitchFamily="34" charset="0"/>
              </a:rPr>
              <a:t>דרכים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he-IL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en-US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69B76085-D656-4248-B09F-E15A47D020CD}"/>
              </a:ext>
            </a:extLst>
          </p:cNvPr>
          <p:cNvCxnSpPr>
            <a:cxnSpLocks/>
            <a:endCxn id="25620" idx="0"/>
          </p:cNvCxnSpPr>
          <p:nvPr/>
        </p:nvCxnSpPr>
        <p:spPr>
          <a:xfrm rot="10800000" flipV="1">
            <a:off x="1749425" y="1844675"/>
            <a:ext cx="2855913" cy="215900"/>
          </a:xfrm>
          <a:prstGeom prst="bentConnector2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8994335F-BBFE-904C-9204-6DBC57FCF027}"/>
              </a:ext>
            </a:extLst>
          </p:cNvPr>
          <p:cNvCxnSpPr>
            <a:cxnSpLocks/>
          </p:cNvCxnSpPr>
          <p:nvPr/>
        </p:nvCxnSpPr>
        <p:spPr>
          <a:xfrm>
            <a:off x="4605338" y="1844674"/>
            <a:ext cx="2609850" cy="260350"/>
          </a:xfrm>
          <a:prstGeom prst="bentConnector2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BCA627-3EFD-B941-A10E-FFC92FFAA8CF}"/>
              </a:ext>
            </a:extLst>
          </p:cNvPr>
          <p:cNvCxnSpPr>
            <a:cxnSpLocks/>
          </p:cNvCxnSpPr>
          <p:nvPr/>
        </p:nvCxnSpPr>
        <p:spPr>
          <a:xfrm>
            <a:off x="3347864" y="1555750"/>
            <a:ext cx="0" cy="496888"/>
          </a:xfrm>
          <a:prstGeom prst="straightConnector1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00A3F0E-EE66-AF4A-B3B5-09C47E42FEF4}"/>
              </a:ext>
            </a:extLst>
          </p:cNvPr>
          <p:cNvGrpSpPr/>
          <p:nvPr/>
        </p:nvGrpSpPr>
        <p:grpSpPr>
          <a:xfrm>
            <a:off x="6700523" y="2191498"/>
            <a:ext cx="2119950" cy="2382818"/>
            <a:chOff x="6700523" y="2191498"/>
            <a:chExt cx="2119950" cy="23828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08AB23-0D6D-E845-B2EB-9D502BBDB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523" y="3886200"/>
              <a:ext cx="211995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  <a:defRPr/>
              </a:pPr>
              <a:r>
                <a:rPr lang="he-IL" altLang="en-US" sz="1700" dirty="0">
                  <a:latin typeface="Heebo" pitchFamily="2" charset="-79"/>
                  <a:cs typeface="+mn-cs"/>
                </a:rPr>
                <a:t>איסוף ממדרכות הבתים</a:t>
              </a:r>
              <a:endParaRPr lang="en-US" altLang="en-US" sz="1700" dirty="0">
                <a:latin typeface="Heebo" pitchFamily="2" charset="-79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4F9E18-C88B-4040-B884-90EF26E344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59"/>
            <a:stretch/>
          </p:blipFill>
          <p:spPr bwMode="auto">
            <a:xfrm>
              <a:off x="6909693" y="2191498"/>
              <a:ext cx="1910779" cy="1738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26583E-BACD-494B-B5D8-D99B76C8B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640" y="4267372"/>
              <a:ext cx="1910779" cy="30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800"/>
                </a:lnSpc>
                <a:buFont typeface="Arial" panose="020B0604020202020204" pitchFamily="34" charset="0"/>
                <a:buNone/>
              </a:pPr>
              <a:r>
                <a:rPr lang="he-IL" altLang="he-IL" sz="1200" dirty="0"/>
                <a:t> הזמנת פינוי באת מאי או במוקד העירוני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FBF2A28D-82C9-FD40-BC78-62010B0C05A3}"/>
              </a:ext>
            </a:extLst>
          </p:cNvPr>
          <p:cNvSpPr/>
          <p:nvPr/>
        </p:nvSpPr>
        <p:spPr>
          <a:xfrm>
            <a:off x="3924300" y="820738"/>
            <a:ext cx="5327650" cy="160337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cxnSp>
        <p:nvCxnSpPr>
          <p:cNvPr id="33" name="Straight Arrow Connector 39">
            <a:extLst>
              <a:ext uri="{FF2B5EF4-FFF2-40B4-BE49-F238E27FC236}">
                <a16:creationId xmlns:a16="http://schemas.microsoft.com/office/drawing/2014/main" id="{A7BFD46E-7D56-49B8-AD06-A6AD44DEA6A0}"/>
              </a:ext>
            </a:extLst>
          </p:cNvPr>
          <p:cNvCxnSpPr>
            <a:cxnSpLocks/>
          </p:cNvCxnSpPr>
          <p:nvPr/>
        </p:nvCxnSpPr>
        <p:spPr>
          <a:xfrm>
            <a:off x="5652120" y="1844824"/>
            <a:ext cx="0" cy="247526"/>
          </a:xfrm>
          <a:prstGeom prst="straightConnector1">
            <a:avLst/>
          </a:prstGeom>
          <a:ln>
            <a:solidFill>
              <a:srgbClr val="8ABE4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BD45E1D-5E30-B44D-93E3-B33B15521F39}"/>
              </a:ext>
            </a:extLst>
          </p:cNvPr>
          <p:cNvGrpSpPr/>
          <p:nvPr/>
        </p:nvGrpSpPr>
        <p:grpSpPr>
          <a:xfrm>
            <a:off x="4415904" y="3933895"/>
            <a:ext cx="2419942" cy="548750"/>
            <a:chOff x="4415904" y="3933895"/>
            <a:chExt cx="2419942" cy="548750"/>
          </a:xfrm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5B5B87EF-4624-493A-B9F3-AD19FA7D0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612" y="3933895"/>
              <a:ext cx="219891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rtl="0">
                <a:spcBef>
                  <a:spcPct val="0"/>
                </a:spcBef>
                <a:buFontTx/>
                <a:buNone/>
                <a:defRPr/>
              </a:pPr>
              <a:r>
                <a:rPr lang="he-IL" altLang="en-US" sz="1700" dirty="0">
                  <a:latin typeface="Heebo" pitchFamily="2" charset="-79"/>
                  <a:cs typeface="+mn-cs"/>
                </a:rPr>
                <a:t>מרכז איסוף - "חשמלית"</a:t>
              </a:r>
              <a:endParaRPr lang="en-US" altLang="en-US" sz="1700" dirty="0">
                <a:latin typeface="Heebo" pitchFamily="2" charset="-79"/>
                <a:cs typeface="+mn-cs"/>
              </a:endParaRPr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6DA12BB2-490B-484A-927E-10EAD1F9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904" y="4278294"/>
              <a:ext cx="2419942" cy="20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800"/>
                </a:lnSpc>
                <a:buFont typeface="Arial" panose="020B0604020202020204" pitchFamily="34" charset="0"/>
                <a:buNone/>
              </a:pPr>
              <a:r>
                <a:rPr lang="he-IL" altLang="he-IL" sz="1200" dirty="0"/>
                <a:t>מיכל האיסוף בתנועת הנוער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7C6033-9CB0-E34A-9E89-A616330BD723}"/>
              </a:ext>
            </a:extLst>
          </p:cNvPr>
          <p:cNvGrpSpPr/>
          <p:nvPr/>
        </p:nvGrpSpPr>
        <p:grpSpPr>
          <a:xfrm>
            <a:off x="2410981" y="3932593"/>
            <a:ext cx="1987616" cy="615553"/>
            <a:chOff x="2412934" y="3933826"/>
            <a:chExt cx="1987616" cy="6155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5F8040-521D-744C-9834-8B2C3BDCA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4" y="3933826"/>
              <a:ext cx="188794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FontTx/>
                <a:buNone/>
                <a:defRPr/>
              </a:pPr>
              <a:r>
                <a:rPr lang="he-IL" altLang="en-US" sz="1700" dirty="0">
                  <a:latin typeface="Heebo" pitchFamily="2" charset="-79"/>
                  <a:cs typeface="+mn-cs"/>
                </a:rPr>
                <a:t>מפעל </a:t>
              </a:r>
              <a:r>
                <a:rPr lang="he-IL" altLang="en-US" sz="1700" dirty="0" err="1">
                  <a:latin typeface="Heebo" pitchFamily="2" charset="-79"/>
                  <a:cs typeface="+mn-cs"/>
                </a:rPr>
                <a:t>המיחזור</a:t>
              </a:r>
              <a:r>
                <a:rPr lang="he-IL" altLang="en-US" sz="1700" dirty="0">
                  <a:latin typeface="Heebo" pitchFamily="2" charset="-79"/>
                  <a:cs typeface="+mn-cs"/>
                </a:rPr>
                <a:t> </a:t>
              </a:r>
              <a:br>
                <a:rPr lang="en-US" altLang="en-US" sz="1700" dirty="0">
                  <a:latin typeface="Heebo" pitchFamily="2" charset="-79"/>
                  <a:cs typeface="+mn-cs"/>
                </a:rPr>
              </a:br>
              <a:r>
                <a:rPr lang="en-US" altLang="en-US" sz="1700" dirty="0">
                  <a:latin typeface="Heebo" pitchFamily="2" charset="-79"/>
                  <a:cs typeface="+mn-cs"/>
                </a:rPr>
                <a:t>FACTORY</a:t>
              </a:r>
              <a:r>
                <a:rPr lang="he-IL" altLang="en-US" sz="1700" dirty="0">
                  <a:latin typeface="Heebo" pitchFamily="2" charset="-79"/>
                  <a:cs typeface="+mn-cs"/>
                </a:rPr>
                <a:t> </a:t>
              </a:r>
              <a:r>
                <a:rPr lang="he-IL" altLang="en-US" sz="1700" dirty="0" err="1">
                  <a:latin typeface="Heebo" pitchFamily="2" charset="-79"/>
                  <a:cs typeface="+mn-cs"/>
                </a:rPr>
                <a:t>מ.א.י</a:t>
              </a:r>
              <a:r>
                <a:rPr lang="he-IL" altLang="en-US" sz="1700" dirty="0">
                  <a:latin typeface="Heebo" pitchFamily="2" charset="-79"/>
                  <a:cs typeface="+mn-cs"/>
                </a:rPr>
                <a:t> </a:t>
              </a:r>
              <a:endParaRPr lang="en-US" altLang="en-US" sz="1700" dirty="0">
                <a:latin typeface="Heebo" pitchFamily="2" charset="-79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4CA96CE-DDD2-8645-A323-7DEEC871F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768" y="4204829"/>
              <a:ext cx="19167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he-IL" altLang="he-IL" sz="1200" dirty="0"/>
            </a:p>
          </p:txBody>
        </p:sp>
      </p:grp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A37B68CC-CE4B-4C57-8667-813A973B3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42" y="2271740"/>
            <a:ext cx="1775956" cy="165777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D596ECE-C1D0-4D86-BB80-BFE2C798A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52" y="1899103"/>
            <a:ext cx="2175598" cy="224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>
            <a:extLst>
              <a:ext uri="{FF2B5EF4-FFF2-40B4-BE49-F238E27FC236}">
                <a16:creationId xmlns:a16="http://schemas.microsoft.com/office/drawing/2014/main" id="{802B6221-AA35-2D43-A887-A3CDB7CDB5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4788" y="2924175"/>
            <a:ext cx="2414587" cy="4683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e-IL" altLang="en-US" sz="1700" b="1">
                <a:latin typeface="Arial" panose="020B0604020202020204" pitchFamily="34" charset="0"/>
              </a:rPr>
              <a:t>ייצור מוצרים חדשים </a:t>
            </a:r>
            <a:r>
              <a:rPr lang="he-IL" altLang="en-US" sz="1400">
                <a:latin typeface="Arial" panose="020B0604020202020204" pitchFamily="34" charset="0"/>
              </a:rPr>
              <a:t>מחומרי הגלם הממוחזרים</a:t>
            </a:r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he-IL" altLang="en-US" sz="2000">
                <a:latin typeface="Heebo" pitchFamily="2" charset="-79"/>
              </a:rPr>
              <a:t> </a:t>
            </a:r>
            <a:endParaRPr lang="en-US" altLang="en-US" sz="2000">
              <a:solidFill>
                <a:srgbClr val="FF0000"/>
              </a:solidFill>
              <a:latin typeface="Heebo" pitchFamily="2" charset="-79"/>
              <a:cs typeface="Arial" panose="020B0604020202020204" pitchFamily="34" charset="0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E8CAD85D-F8DA-694B-B05D-559F5EDBC299}"/>
              </a:ext>
            </a:extLst>
          </p:cNvPr>
          <p:cNvSpPr txBox="1">
            <a:spLocks/>
          </p:cNvSpPr>
          <p:nvPr/>
        </p:nvSpPr>
        <p:spPr bwMode="auto">
          <a:xfrm>
            <a:off x="3651251" y="390525"/>
            <a:ext cx="5327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תהליך </a:t>
            </a:r>
            <a:r>
              <a:rPr lang="he-IL" altLang="en-US" sz="33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מיחזור</a:t>
            </a:r>
            <a:r>
              <a:rPr lang="he-IL" altLang="en-US" sz="33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פסולת אלקטרונית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05EA34-0265-C943-80BF-96AE568BD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208682"/>
            <a:ext cx="550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he-IL" altLang="en-US" sz="1800">
                <a:latin typeface="Arial" panose="020B0604020202020204" pitchFamily="34" charset="0"/>
              </a:rPr>
              <a:t>מיחזור פסולת אלקטרונית ביתית הינו חובה על פי חוק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6E128-E802-524E-A4E4-DC14AC257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6188" y="3857647"/>
            <a:ext cx="1152526" cy="111303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F03D5C-9705-3144-A8A8-6EDED838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366838"/>
            <a:ext cx="23399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420AB5-1A68-E942-9F5A-3D8C1C5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360488"/>
            <a:ext cx="2079625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4BC4C8-E9DB-D04C-8C1E-760FEF6A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88" y="1362075"/>
            <a:ext cx="23685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EE77B3-F672-874F-B38F-0DEB34EB3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3032125"/>
            <a:ext cx="26416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he-IL" altLang="en-US" sz="1700" b="1">
                <a:latin typeface="Arial" panose="020B0604020202020204" pitchFamily="34" charset="0"/>
              </a:rPr>
              <a:t>מפעלי הפרוק והמיון</a:t>
            </a: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he-IL" altLang="en-US" sz="1400">
                <a:latin typeface="Arial" panose="020B0604020202020204" pitchFamily="34" charset="0"/>
              </a:rPr>
              <a:t>"מה שטוב לסביבה טוב </a:t>
            </a:r>
            <a:endParaRPr lang="en-US" altLang="en-US" sz="1400">
              <a:latin typeface="Arial" panose="020B0604020202020204" pitchFamily="34" charset="0"/>
            </a:endParaRPr>
          </a:p>
          <a:p>
            <a:pPr eaLnBrk="1" hangingPunct="1">
              <a:lnSpc>
                <a:spcPts val="1400"/>
              </a:lnSpc>
              <a:spcBef>
                <a:spcPct val="0"/>
              </a:spcBef>
              <a:buFontTx/>
              <a:buNone/>
            </a:pPr>
            <a:r>
              <a:rPr lang="he-IL" altLang="en-US" sz="1400">
                <a:latin typeface="Arial" panose="020B0604020202020204" pitchFamily="34" charset="0"/>
              </a:rPr>
              <a:t>גם לחברה"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47C950-A045-834B-B917-7C68D25C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2947988"/>
            <a:ext cx="28781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700" b="1">
                <a:latin typeface="Arial" panose="020B0604020202020204" pitchFamily="34" charset="0"/>
              </a:rPr>
              <a:t>מפעלי המיחזור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en-US" sz="1400">
                <a:latin typeface="Arial" panose="020B0604020202020204" pitchFamily="34" charset="0"/>
              </a:rPr>
              <a:t>"ממחזרים על כדור הארץ שומרים" 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1EC2C1-DFD3-EE49-AE74-68A2AAAAF999}"/>
              </a:ext>
            </a:extLst>
          </p:cNvPr>
          <p:cNvSpPr/>
          <p:nvPr/>
        </p:nvSpPr>
        <p:spPr>
          <a:xfrm>
            <a:off x="7956550" y="1330325"/>
            <a:ext cx="936625" cy="1579563"/>
          </a:xfrm>
          <a:prstGeom prst="rect">
            <a:avLst/>
          </a:prstGeom>
          <a:solidFill>
            <a:srgbClr val="8AB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0E253834-4CBB-B540-9E99-ED929B66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671638"/>
            <a:ext cx="12842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rtl="0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chemeClr val="bg1"/>
                </a:solidFill>
                <a:latin typeface="Heebo" pitchFamily="2" charset="-79"/>
              </a:rPr>
              <a:t>  </a:t>
            </a:r>
            <a:r>
              <a:rPr lang="en-US" altLang="en-US" sz="1700">
                <a:solidFill>
                  <a:schemeClr val="bg1"/>
                </a:solidFill>
                <a:latin typeface="Arial" panose="020B0604020202020204" pitchFamily="34" charset="0"/>
              </a:rPr>
              <a:t>מסירת הפסולת למיחזור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4FD931-D075-0B48-B537-9DD8263A6DE9}"/>
              </a:ext>
            </a:extLst>
          </p:cNvPr>
          <p:cNvGrpSpPr/>
          <p:nvPr/>
        </p:nvGrpSpPr>
        <p:grpSpPr>
          <a:xfrm>
            <a:off x="2493963" y="5362575"/>
            <a:ext cx="6254750" cy="347663"/>
            <a:chOff x="2493963" y="5362575"/>
            <a:chExt cx="6254750" cy="3476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7ADD40-5152-5145-9EF1-55198271A258}"/>
                </a:ext>
              </a:extLst>
            </p:cNvPr>
            <p:cNvSpPr/>
            <p:nvPr/>
          </p:nvSpPr>
          <p:spPr>
            <a:xfrm>
              <a:off x="2493963" y="5373688"/>
              <a:ext cx="6254750" cy="336550"/>
            </a:xfrm>
            <a:prstGeom prst="rect">
              <a:avLst/>
            </a:prstGeom>
            <a:solidFill>
              <a:srgbClr val="8ABE4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5257DC-DF44-5848-8269-385789A50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338" y="5362575"/>
              <a:ext cx="6100762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e-IL" altLang="he-IL" sz="1500" dirty="0"/>
                <a:t>כנסו לערוץ </a:t>
              </a:r>
              <a:r>
                <a:rPr lang="he-IL" altLang="he-IL" sz="1500" dirty="0" err="1"/>
                <a:t>היוטויב</a:t>
              </a:r>
              <a:r>
                <a:rPr lang="he-IL" altLang="he-IL" sz="1500" dirty="0"/>
                <a:t> שלנו</a:t>
              </a:r>
              <a:r>
                <a:rPr lang="en-US" altLang="he-IL" sz="1500" dirty="0">
                  <a:solidFill>
                    <a:schemeClr val="bg1"/>
                  </a:solidFill>
                  <a:hlinkClick r:id="rId6"/>
                </a:rPr>
                <a:t>box.mai.org.il</a:t>
              </a:r>
              <a:r>
                <a:rPr lang="en-US" altLang="he-IL" sz="1500" dirty="0">
                  <a:solidFill>
                    <a:schemeClr val="bg1"/>
                  </a:solidFill>
                </a:rPr>
                <a:t>  </a:t>
              </a:r>
              <a:r>
                <a:rPr lang="he-IL" altLang="he-IL" sz="1500" dirty="0">
                  <a:solidFill>
                    <a:schemeClr val="bg1"/>
                  </a:solidFill>
                </a:rPr>
                <a:t> </a:t>
              </a:r>
              <a:r>
                <a:rPr lang="he-IL" altLang="he-IL" sz="1500" dirty="0"/>
                <a:t>ובואו ללמוד איך ממחזרים מוצרי חשמל.</a:t>
              </a:r>
              <a:endParaRPr lang="en-US" altLang="en-US" sz="1500" dirty="0">
                <a:latin typeface="Heebo" pitchFamily="2" charset="-79"/>
              </a:endParaRPr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659A04E8-9625-7249-8CD4-FC1142B91B1F}"/>
              </a:ext>
            </a:extLst>
          </p:cNvPr>
          <p:cNvSpPr/>
          <p:nvPr/>
        </p:nvSpPr>
        <p:spPr>
          <a:xfrm>
            <a:off x="3059832" y="669706"/>
            <a:ext cx="6192118" cy="311369"/>
          </a:xfrm>
          <a:custGeom>
            <a:avLst/>
            <a:gdLst>
              <a:gd name="connsiteX0" fmla="*/ 4836160 w 4836160"/>
              <a:gd name="connsiteY0" fmla="*/ 142240 h 142240"/>
              <a:gd name="connsiteX1" fmla="*/ 558800 w 4836160"/>
              <a:gd name="connsiteY1" fmla="*/ 142240 h 142240"/>
              <a:gd name="connsiteX2" fmla="*/ 457200 w 4836160"/>
              <a:gd name="connsiteY2" fmla="*/ 0 h 142240"/>
              <a:gd name="connsiteX3" fmla="*/ 0 w 4836160"/>
              <a:gd name="connsiteY3" fmla="*/ 0 h 14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6160" h="142240">
                <a:moveTo>
                  <a:pt x="4836160" y="142240"/>
                </a:moveTo>
                <a:lnTo>
                  <a:pt x="558800" y="142240"/>
                </a:lnTo>
                <a:lnTo>
                  <a:pt x="4572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8ABE40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D9D475-C4DD-B649-ACB1-B99EE1EBD302}"/>
              </a:ext>
            </a:extLst>
          </p:cNvPr>
          <p:cNvSpPr/>
          <p:nvPr/>
        </p:nvSpPr>
        <p:spPr>
          <a:xfrm>
            <a:off x="7528890" y="3789040"/>
            <a:ext cx="1291582" cy="1292742"/>
          </a:xfrm>
          <a:prstGeom prst="ellipse">
            <a:avLst/>
          </a:prstGeom>
          <a:noFill/>
          <a:ln>
            <a:solidFill>
              <a:srgbClr val="8AB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he-IL"/>
          </a:p>
        </p:txBody>
      </p:sp>
      <p:sp>
        <p:nvSpPr>
          <p:cNvPr id="23" name="Chevron 22">
            <a:extLst>
              <a:ext uri="{FF2B5EF4-FFF2-40B4-BE49-F238E27FC236}">
                <a16:creationId xmlns:a16="http://schemas.microsoft.com/office/drawing/2014/main" id="{E59473DB-2FF0-DE4E-ADF4-9F89620224A8}"/>
              </a:ext>
            </a:extLst>
          </p:cNvPr>
          <p:cNvSpPr/>
          <p:nvPr/>
        </p:nvSpPr>
        <p:spPr>
          <a:xfrm rot="10800000">
            <a:off x="7700010" y="2052003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AC887AC9-D5AB-0445-B650-A81BB83AC5DD}"/>
              </a:ext>
            </a:extLst>
          </p:cNvPr>
          <p:cNvSpPr/>
          <p:nvPr/>
        </p:nvSpPr>
        <p:spPr>
          <a:xfrm rot="10800000">
            <a:off x="5302403" y="2052003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838A9A17-1683-B846-BB01-F04AA9E7706B}"/>
              </a:ext>
            </a:extLst>
          </p:cNvPr>
          <p:cNvSpPr/>
          <p:nvPr/>
        </p:nvSpPr>
        <p:spPr>
          <a:xfrm rot="10800000">
            <a:off x="2620163" y="2052003"/>
            <a:ext cx="207963" cy="147638"/>
          </a:xfrm>
          <a:prstGeom prst="chevron">
            <a:avLst/>
          </a:prstGeom>
          <a:solidFill>
            <a:srgbClr val="86BE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8" grpId="0"/>
      <p:bldP spid="28" grpId="0"/>
      <p:bldP spid="30" grpId="0"/>
      <p:bldP spid="25" grpId="0" animBg="1"/>
      <p:bldP spid="26" grpId="0"/>
      <p:bldP spid="20" grpId="0" animBg="1"/>
      <p:bldP spid="23" grpId="0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82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9992</TotalTime>
  <Words>268</Words>
  <Application>Microsoft Office PowerPoint</Application>
  <PresentationFormat>‫הצגה על המסך (4:3)</PresentationFormat>
  <Paragraphs>58</Paragraphs>
  <Slides>12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Heebo</vt:lpstr>
      <vt:lpstr>Wingdings</vt:lpstr>
      <vt:lpstr>ערכת נושא Office</vt:lpstr>
      <vt:lpstr>מצגת של PowerPoint‏</vt:lpstr>
      <vt:lpstr>מצגת של PowerPoint‏</vt:lpstr>
      <vt:lpstr>כל מיחזור מתחיל בסיפור</vt:lpstr>
      <vt:lpstr>מצגת של PowerPoint‏</vt:lpstr>
      <vt:lpstr>בעיית הפסולת האלקטרונית – מסלול הפסולת הרגיל</vt:lpstr>
      <vt:lpstr>כתבה על פעילות תאגיד מ.א.י</vt:lpstr>
      <vt:lpstr>מצגת של PowerPoint‏</vt:lpstr>
      <vt:lpstr>מיחזור פסולת אלקטרונית</vt:lpstr>
      <vt:lpstr>מצגת של PowerPoint‏</vt:lpstr>
      <vt:lpstr>תרומה לסביבה ולקהילה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לוגו מאי :  חללית מ.א.י - מיחזור אלקטרוניקה ישראל חללית לשיגור - פסולת אלקטרונית למיחזור. [תמונת הדמיה של החללית מורכבת]</dc:title>
  <dc:creator>אברהם</dc:creator>
  <cp:lastModifiedBy>עינת חלפון</cp:lastModifiedBy>
  <cp:revision>226</cp:revision>
  <dcterms:created xsi:type="dcterms:W3CDTF">2018-04-22T08:21:18Z</dcterms:created>
  <dcterms:modified xsi:type="dcterms:W3CDTF">2022-06-21T20:56:25Z</dcterms:modified>
</cp:coreProperties>
</file>