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72" r:id="rId4"/>
    <p:sldId id="285" r:id="rId5"/>
    <p:sldId id="286" r:id="rId6"/>
    <p:sldId id="287" r:id="rId7"/>
    <p:sldId id="267" r:id="rId8"/>
    <p:sldId id="270" r:id="rId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3A15ADFA-50D9-4C28-9E92-18CC91CD5B9C}">
          <p14:sldIdLst>
            <p14:sldId id="256"/>
            <p14:sldId id="257"/>
            <p14:sldId id="272"/>
            <p14:sldId id="285"/>
            <p14:sldId id="286"/>
            <p14:sldId id="287"/>
            <p14:sldId id="267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9A61C-9D22-3717-CE77-A392A15D43EB}" name="studio3" initials="s" userId="S::studio3@wedodesign.onmicrosoft.com::2bc992b6-7cd7-4fa0-9514-7e1978e58d69" providerId="AD"/>
  <p188:author id="{CE571B20-0CD7-CE0D-D3AC-EDC53C6D8372}" name="עינת חלפון" initials="עח" userId="0867624e6e91b2c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551"/>
    <a:srgbClr val="89BE3F"/>
    <a:srgbClr val="F2F3F2"/>
    <a:srgbClr val="53873D"/>
    <a:srgbClr val="24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0" autoAdjust="0"/>
    <p:restoredTop sz="94660"/>
  </p:normalViewPr>
  <p:slideViewPr>
    <p:cSldViewPr snapToGrid="0">
      <p:cViewPr varScale="1">
        <p:scale>
          <a:sx n="32" d="100"/>
          <a:sy n="32" d="100"/>
        </p:scale>
        <p:origin x="16" y="688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5;p17">
            <a:extLst>
              <a:ext uri="{FF2B5EF4-FFF2-40B4-BE49-F238E27FC236}">
                <a16:creationId xmlns:a16="http://schemas.microsoft.com/office/drawing/2014/main" id="{C8F185EE-E147-9035-F4D5-C5816CBB9698}"/>
              </a:ext>
            </a:extLst>
          </p:cNvPr>
          <p:cNvSpPr txBox="1"/>
          <p:nvPr userDrawn="1"/>
        </p:nvSpPr>
        <p:spPr>
          <a:xfrm>
            <a:off x="271176" y="6511622"/>
            <a:ext cx="381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82BA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82BA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5DE186-755A-7C58-B8E6-C6B3A28CECD7}"/>
              </a:ext>
            </a:extLst>
          </p:cNvPr>
          <p:cNvSpPr/>
          <p:nvPr userDrawn="1"/>
        </p:nvSpPr>
        <p:spPr>
          <a:xfrm>
            <a:off x="707201" y="6192889"/>
            <a:ext cx="1041008" cy="6686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5" name="Google Shape;165;p1">
            <a:extLst>
              <a:ext uri="{FF2B5EF4-FFF2-40B4-BE49-F238E27FC236}">
                <a16:creationId xmlns:a16="http://schemas.microsoft.com/office/drawing/2014/main" id="{5B83BCBA-287C-15AC-365A-06557B481B0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07" y="6221939"/>
            <a:ext cx="920470" cy="515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2EBAFC-EFD8-DC98-05A5-A40ABC9F238A}"/>
              </a:ext>
            </a:extLst>
          </p:cNvPr>
          <p:cNvSpPr/>
          <p:nvPr userDrawn="1"/>
        </p:nvSpPr>
        <p:spPr>
          <a:xfrm>
            <a:off x="0" y="6787719"/>
            <a:ext cx="12192000" cy="7435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D08CADF-2790-76FE-87DC-9077008FA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415" y="5834682"/>
            <a:ext cx="917019" cy="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9A70DC-AAC8-7E07-DEA2-EBDC9ED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67A7C8E-BF83-02F3-DD5E-02B0ED0F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0FC6D5-86FF-6110-7886-73A6DDF8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1B7A47-692C-7C0E-A54A-DCC0FB88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D1EF6C-FFD5-5E03-A811-98165341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75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76D6E43-F4AE-1C09-CF9A-41303A036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6F23BD-9976-3893-93F6-EC2D151F0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86EF83-6CFD-6D99-5A2E-DAB6513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22D9CE-96AD-5D7E-0E74-B957830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7A828B-81B2-1226-90D1-75F987C2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1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9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BA3B31-FB16-0490-3CCA-82E4584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3F49D6-F070-B85D-C944-0416AE6C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399C24-C517-FD38-646E-5EECD425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7EAF0-532A-068B-7AA6-CD616EA1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CA341A-E72A-52A6-22D5-9B345530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69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640517-7F83-49A5-5E99-72CF0B37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7E6ABB-393D-2C6B-E5EA-FBB66D500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8552BF-6D22-C3E4-63BC-8D4BB2D4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D0726F8-6ACE-C312-2024-545C5795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A36E190-8AF0-051E-7C56-2F09F405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B542C1-99C9-0CF4-6C03-EB1C0FCE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54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DC3879-03DD-1B2D-7FC1-800F95B3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D92C37E-DE9E-793D-0B90-3EDF905D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F7B48E9-3327-C45A-F3DD-4CF73E3A2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C679F7A-440E-1316-8739-E113AA3FA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01A9C0E-EDE1-F93C-282F-A05A10445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9B7BA50-89D7-2312-C259-A5DC3D7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7422805-D206-0EFD-B88F-D20D62B5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A380D4-DEB4-A3EA-DA29-1A0AE56E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90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99005-221D-2A06-38B5-58C9BBFA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A26C750-5119-0381-5503-7BADEC24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7FA8C4F-1DE2-DD0B-4D39-1C9B64AB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54B5FC1-60D0-C254-3986-54A5B656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883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B978ADB2-E5A2-0680-A845-912B8E0D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23E328C-C300-6113-1ECF-57F58362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0CB49F-10B6-AD22-204C-BBB730FD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0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048373-3698-B7F2-4529-F306E577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EEC543-18F1-616E-6B2D-655FDE69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5E623CB-A804-9CB2-9527-48E146B9B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D2A7805-B0AA-55E3-FDF7-C77C2828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A21E47-1E19-403A-E71D-0C122C05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06CCB2E-F393-7A82-6AB4-ACA7A21E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7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5D189E-41CC-6B3A-11A6-C34367E0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0A61E9B-9255-FC3A-1153-02E75690C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1433817-6F52-AEC9-B18E-D417BDE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30722B8-8AA4-2E78-2646-E0D09254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A03A72B-3004-3C02-194D-6D296362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040C00-BC77-5EE0-E44C-F039AF8B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67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8D8E85B-3756-6D3E-8B90-ECCDD33C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A70222-9509-BBD2-F0B7-21A818B0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C9D12B-8DE1-93D1-C47B-6038B3333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ED47-8AA2-44D1-95CA-34014A0D13FD}" type="datetimeFigureOut">
              <a:rPr lang="he-IL" smtClean="0"/>
              <a:t>ט'/שבט/תשפ"ג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225B84-6B97-A66E-BFDC-77D0952DA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F28E64-33C7-0FA5-D70C-E821EC24D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1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cfk0wCFsvS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hyperlink" Target="https://www.youtube.com/watch?v=f5v-ER7w7gI&amp;t=35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5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29.sv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hyperlink" Target="http://www.mai.org.i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AE2D29C-E358-8DF4-6805-A8A42B5B6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6"/>
          <a:stretch/>
        </p:blipFill>
        <p:spPr>
          <a:xfrm>
            <a:off x="0" y="1556427"/>
            <a:ext cx="12192000" cy="5341176"/>
          </a:xfrm>
          <a:prstGeom prst="rect">
            <a:avLst/>
          </a:prstGeom>
        </p:spPr>
      </p:pic>
      <p:pic>
        <p:nvPicPr>
          <p:cNvPr id="5" name="Google Shape;165;p1">
            <a:extLst>
              <a:ext uri="{FF2B5EF4-FFF2-40B4-BE49-F238E27FC236}">
                <a16:creationId xmlns:a16="http://schemas.microsoft.com/office/drawing/2014/main" id="{F647EC55-2AEE-A5AF-76F3-F626BFD66B9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75" y="391394"/>
            <a:ext cx="1810083" cy="101378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48F395A-BEAB-F3A4-3840-620BA5E09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708" y="634802"/>
            <a:ext cx="2924388" cy="92162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42054D-8626-BFD2-FA31-2E6F6159E7E4}"/>
              </a:ext>
            </a:extLst>
          </p:cNvPr>
          <p:cNvSpPr/>
          <p:nvPr/>
        </p:nvSpPr>
        <p:spPr>
          <a:xfrm>
            <a:off x="0" y="6752094"/>
            <a:ext cx="12192000" cy="15240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5D939-EF99-F735-E824-92CA6A8CD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9047" y="132023"/>
            <a:ext cx="1486024" cy="137287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903F2DA-3F64-A66A-6B27-5DBF3FD91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6" y="2842416"/>
            <a:ext cx="3662671" cy="262369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6A26743-B05C-64D1-BD55-AFA4E11FBDB6}"/>
              </a:ext>
            </a:extLst>
          </p:cNvPr>
          <p:cNvSpPr txBox="1"/>
          <p:nvPr/>
        </p:nvSpPr>
        <p:spPr>
          <a:xfrm>
            <a:off x="5218338" y="5129653"/>
            <a:ext cx="62167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0" i="0" dirty="0">
                <a:solidFill>
                  <a:schemeClr val="bg1"/>
                </a:solidFill>
                <a:effectLst/>
                <a:latin typeface="exFont"/>
              </a:rPr>
              <a:t>הקשר בין צרכנות נבונה ואחראית של סוללות ליתיום להתחממות האקלים ובריאות הציבור</a:t>
            </a:r>
            <a:endParaRPr lang="he-I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7C77FA6-D2E2-A31D-78CE-ACC2CAC1A3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9436" y="3103219"/>
            <a:ext cx="651562" cy="651562"/>
          </a:xfrm>
          <a:prstGeom prst="rect">
            <a:avLst/>
          </a:prstGeom>
        </p:spPr>
      </p:pic>
      <p:pic>
        <p:nvPicPr>
          <p:cNvPr id="4" name="תמונה 3" descr="תמונה שמכילה טקסט&#10;&#10;התיאור נוצר באופן אוטומטי">
            <a:hlinkClick r:id="rId4"/>
            <a:extLst>
              <a:ext uri="{FF2B5EF4-FFF2-40B4-BE49-F238E27FC236}">
                <a16:creationId xmlns:a16="http://schemas.microsoft.com/office/drawing/2014/main" id="{47C40B98-1FAB-B5AD-FC7D-098A5842A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D5ACF308-ED39-FD40-F614-78645E9CB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963" y="370100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סוללת הליתיום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מתלקחת בפח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E4618E26-D712-A0A2-2D6C-E51211656AE7}"/>
              </a:ext>
            </a:extLst>
          </p:cNvPr>
          <p:cNvSpPr>
            <a:spLocks noChangeAspect="1"/>
          </p:cNvSpPr>
          <p:nvPr/>
        </p:nvSpPr>
        <p:spPr>
          <a:xfrm>
            <a:off x="2833963" y="1641962"/>
            <a:ext cx="1944000" cy="1944000"/>
          </a:xfrm>
          <a:prstGeom prst="ellipse">
            <a:avLst/>
          </a:prstGeom>
          <a:blipFill>
            <a:blip r:embed="rId2"/>
            <a:stretch>
              <a:fillRect l="-23199" t="-5169" r="-34453" b="-346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A2A52D34-779E-3888-F522-D9B9513952FC}"/>
              </a:ext>
            </a:extLst>
          </p:cNvPr>
          <p:cNvSpPr txBox="1">
            <a:spLocks/>
          </p:cNvSpPr>
          <p:nvPr/>
        </p:nvSpPr>
        <p:spPr>
          <a:xfrm>
            <a:off x="983974" y="2377165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B1D2720-ABE4-6EC1-E664-8088497EA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3010" y="3701004"/>
            <a:ext cx="15890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זריקת סוללת ליתיום לפח הביתי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he-IL" altLang="en-US" sz="1500" dirty="0"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3DE4C-FB27-C708-7652-10DEBA6C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319" y="370100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המשפחה מסיימת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פאזל של דב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45" name="Oval 35">
            <a:extLst>
              <a:ext uri="{FF2B5EF4-FFF2-40B4-BE49-F238E27FC236}">
                <a16:creationId xmlns:a16="http://schemas.microsoft.com/office/drawing/2014/main" id="{DCE75FFA-63A8-3CA7-2200-567AC000763A}"/>
              </a:ext>
            </a:extLst>
          </p:cNvPr>
          <p:cNvSpPr>
            <a:spLocks noChangeAspect="1"/>
          </p:cNvSpPr>
          <p:nvPr/>
        </p:nvSpPr>
        <p:spPr>
          <a:xfrm>
            <a:off x="495882" y="1641962"/>
            <a:ext cx="1942256" cy="1944000"/>
          </a:xfrm>
          <a:prstGeom prst="ellipse">
            <a:avLst/>
          </a:prstGeom>
          <a:blipFill>
            <a:blip r:embed="rId3"/>
            <a:stretch>
              <a:fillRect l="-691" t="-325" r="-687" b="-105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E6C637B4-D20D-785A-47EB-35590E88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26" y="370100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שריפה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של הפאזל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E3C9E2C9-EEB7-4CB6-0791-2635128602E2}"/>
              </a:ext>
            </a:extLst>
          </p:cNvPr>
          <p:cNvSpPr txBox="1">
            <a:spLocks/>
          </p:cNvSpPr>
          <p:nvPr/>
        </p:nvSpPr>
        <p:spPr>
          <a:xfrm>
            <a:off x="346655" y="6580393"/>
            <a:ext cx="11555895" cy="183142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3200" dirty="0"/>
          </a:p>
        </p:txBody>
      </p:sp>
      <p:sp>
        <p:nvSpPr>
          <p:cNvPr id="13" name="Oval 35">
            <a:extLst>
              <a:ext uri="{FF2B5EF4-FFF2-40B4-BE49-F238E27FC236}">
                <a16:creationId xmlns:a16="http://schemas.microsoft.com/office/drawing/2014/main" id="{821ECA2A-3922-62C4-78AE-AFDF43B063C6}"/>
              </a:ext>
            </a:extLst>
          </p:cNvPr>
          <p:cNvSpPr>
            <a:spLocks noChangeAspect="1"/>
          </p:cNvSpPr>
          <p:nvPr/>
        </p:nvSpPr>
        <p:spPr>
          <a:xfrm>
            <a:off x="5173788" y="1641962"/>
            <a:ext cx="1942256" cy="1944000"/>
          </a:xfrm>
          <a:prstGeom prst="ellipse">
            <a:avLst/>
          </a:prstGeom>
          <a:blipFill>
            <a:blip r:embed="rId4"/>
            <a:stretch>
              <a:fillRect l="-48450" t="-21826" r="-32931" b="-3157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6B98902D-260C-8879-15FE-A8C1FBF01EE4}"/>
              </a:ext>
            </a:extLst>
          </p:cNvPr>
          <p:cNvSpPr>
            <a:spLocks noChangeAspect="1"/>
          </p:cNvSpPr>
          <p:nvPr/>
        </p:nvSpPr>
        <p:spPr>
          <a:xfrm>
            <a:off x="7511869" y="1641962"/>
            <a:ext cx="1944000" cy="1944000"/>
          </a:xfrm>
          <a:prstGeom prst="ellipse">
            <a:avLst/>
          </a:prstGeom>
          <a:blipFill>
            <a:blip r:embed="rId5"/>
            <a:stretch>
              <a:fillRect l="-20326" t="-1" r="-24798" b="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6" name="Oval 35">
            <a:extLst>
              <a:ext uri="{FF2B5EF4-FFF2-40B4-BE49-F238E27FC236}">
                <a16:creationId xmlns:a16="http://schemas.microsoft.com/office/drawing/2014/main" id="{6A8AE875-39FA-7FD1-0BF5-3051912420B6}"/>
              </a:ext>
            </a:extLst>
          </p:cNvPr>
          <p:cNvSpPr>
            <a:spLocks noChangeAspect="1"/>
          </p:cNvSpPr>
          <p:nvPr/>
        </p:nvSpPr>
        <p:spPr>
          <a:xfrm>
            <a:off x="9851694" y="1641962"/>
            <a:ext cx="1942256" cy="1944000"/>
          </a:xfrm>
          <a:prstGeom prst="ellipse">
            <a:avLst/>
          </a:prstGeom>
          <a:blipFill dpi="0" rotWithShape="1">
            <a:blip r:embed="rId6"/>
            <a:srcRect/>
            <a:stretch>
              <a:fillRect l="-113588" t="-40104" r="-60494" b="-3892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31" name="Chevron 15">
            <a:extLst>
              <a:ext uri="{FF2B5EF4-FFF2-40B4-BE49-F238E27FC236}">
                <a16:creationId xmlns:a16="http://schemas.microsoft.com/office/drawing/2014/main" id="{68040DBB-307D-B8F3-DCA7-AEB85C8B67B3}"/>
              </a:ext>
            </a:extLst>
          </p:cNvPr>
          <p:cNvSpPr/>
          <p:nvPr/>
        </p:nvSpPr>
        <p:spPr>
          <a:xfrm rot="10800000">
            <a:off x="9553047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A959782-73D3-85B9-AF24-5C531B4F698D}"/>
              </a:ext>
            </a:extLst>
          </p:cNvPr>
          <p:cNvSpPr txBox="1"/>
          <p:nvPr/>
        </p:nvSpPr>
        <p:spPr>
          <a:xfrm>
            <a:off x="7341038" y="3701004"/>
            <a:ext cx="23146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קבלת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סוללת ליתיום חדשה </a:t>
            </a:r>
          </a:p>
        </p:txBody>
      </p:sp>
      <p:sp>
        <p:nvSpPr>
          <p:cNvPr id="2" name="Chevron 15">
            <a:extLst>
              <a:ext uri="{FF2B5EF4-FFF2-40B4-BE49-F238E27FC236}">
                <a16:creationId xmlns:a16="http://schemas.microsoft.com/office/drawing/2014/main" id="{4D0DA0AA-315B-D283-4578-0E48E7344DD6}"/>
              </a:ext>
            </a:extLst>
          </p:cNvPr>
          <p:cNvSpPr/>
          <p:nvPr/>
        </p:nvSpPr>
        <p:spPr>
          <a:xfrm rot="10800000">
            <a:off x="7211629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15">
            <a:extLst>
              <a:ext uri="{FF2B5EF4-FFF2-40B4-BE49-F238E27FC236}">
                <a16:creationId xmlns:a16="http://schemas.microsoft.com/office/drawing/2014/main" id="{A30C68A2-BCD9-6D37-A1FF-1AFD3C7ABC32}"/>
              </a:ext>
            </a:extLst>
          </p:cNvPr>
          <p:cNvSpPr/>
          <p:nvPr/>
        </p:nvSpPr>
        <p:spPr>
          <a:xfrm rot="10800000">
            <a:off x="4870211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15">
            <a:extLst>
              <a:ext uri="{FF2B5EF4-FFF2-40B4-BE49-F238E27FC236}">
                <a16:creationId xmlns:a16="http://schemas.microsoft.com/office/drawing/2014/main" id="{23B4D728-01E4-E25D-D2FF-F9ED796391B0}"/>
              </a:ext>
            </a:extLst>
          </p:cNvPr>
          <p:cNvSpPr/>
          <p:nvPr/>
        </p:nvSpPr>
        <p:spPr>
          <a:xfrm rot="10800000">
            <a:off x="2542647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8A4EACF-3D13-011D-4FD9-DA9DC4BAF3D0}"/>
              </a:ext>
            </a:extLst>
          </p:cNvPr>
          <p:cNvSpPr/>
          <p:nvPr/>
        </p:nvSpPr>
        <p:spPr>
          <a:xfrm>
            <a:off x="3541644" y="4934840"/>
            <a:ext cx="4658593" cy="11569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069D8DF4-8F0E-15F0-42B2-0320E0B670B1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מה קרה בסרטון?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CCF2DA-0F34-D59A-8218-30709D22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8007" b="-37778"/>
          <a:stretch/>
        </p:blipFill>
        <p:spPr>
          <a:xfrm>
            <a:off x="7434414" y="908472"/>
            <a:ext cx="5339478" cy="3289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כותרת 1">
            <a:extLst>
              <a:ext uri="{FF2B5EF4-FFF2-40B4-BE49-F238E27FC236}">
                <a16:creationId xmlns:a16="http://schemas.microsoft.com/office/drawing/2014/main" id="{EC4DE4EC-C98C-0483-78CD-D9823EC24C67}"/>
              </a:ext>
            </a:extLst>
          </p:cNvPr>
          <p:cNvSpPr txBox="1">
            <a:spLocks/>
          </p:cNvSpPr>
          <p:nvPr/>
        </p:nvSpPr>
        <p:spPr>
          <a:xfrm>
            <a:off x="3517650" y="5315523"/>
            <a:ext cx="4515401" cy="61802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לדעתכם בחרנו להציג דב חום בסרטון?</a:t>
            </a:r>
          </a:p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רמז – בעבר חיו בישראל דובים חומים מסוג דב סורי.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00C3913-4BB8-F8D0-7630-BB9F87689D8E}"/>
              </a:ext>
            </a:extLst>
          </p:cNvPr>
          <p:cNvSpPr txBox="1"/>
          <p:nvPr/>
        </p:nvSpPr>
        <p:spPr>
          <a:xfrm>
            <a:off x="6193309" y="5043681"/>
            <a:ext cx="183974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e-IL" sz="18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שאלה למחשבה</a:t>
            </a:r>
            <a:endParaRPr lang="en-IL" b="1" dirty="0">
              <a:solidFill>
                <a:srgbClr val="89B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412CAE1C-09C7-65E8-07FB-3E465AB5F23F}"/>
              </a:ext>
            </a:extLst>
          </p:cNvPr>
          <p:cNvGrpSpPr/>
          <p:nvPr/>
        </p:nvGrpSpPr>
        <p:grpSpPr>
          <a:xfrm>
            <a:off x="8005828" y="4726178"/>
            <a:ext cx="601080" cy="636777"/>
            <a:chOff x="7452736" y="5358190"/>
            <a:chExt cx="601080" cy="636777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ADCE3B3A-8A89-7475-B5D0-13EE6377637F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id="{B7829D6B-5072-33EE-1B98-32BBFC4474DB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8" name="Triangle 8">
                <a:extLst>
                  <a:ext uri="{FF2B5EF4-FFF2-40B4-BE49-F238E27FC236}">
                    <a16:creationId xmlns:a16="http://schemas.microsoft.com/office/drawing/2014/main" id="{F0D59827-95F6-D0DE-D12D-0C7EB3398971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66D37457-0C4D-7BC6-984E-2246D27AD767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99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701BE9-9F98-D860-5DAD-6CE1AADB8793}"/>
              </a:ext>
            </a:extLst>
          </p:cNvPr>
          <p:cNvSpPr txBox="1">
            <a:spLocks/>
          </p:cNvSpPr>
          <p:nvPr/>
        </p:nvSpPr>
        <p:spPr>
          <a:xfrm>
            <a:off x="3545032" y="3531307"/>
            <a:ext cx="887267" cy="63282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מחשבים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ניידים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EAAAF5C9-56A7-B949-C35B-F943D0DEEE8B}"/>
              </a:ext>
            </a:extLst>
          </p:cNvPr>
          <p:cNvSpPr txBox="1">
            <a:spLocks/>
          </p:cNvSpPr>
          <p:nvPr/>
        </p:nvSpPr>
        <p:spPr>
          <a:xfrm>
            <a:off x="6674637" y="3014786"/>
            <a:ext cx="2221280" cy="64190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15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8B2CBF5E-FAFC-B32B-9452-C1F4A77E4E2B}"/>
              </a:ext>
            </a:extLst>
          </p:cNvPr>
          <p:cNvSpPr txBox="1"/>
          <p:nvPr/>
        </p:nvSpPr>
        <p:spPr>
          <a:xfrm>
            <a:off x="7860845" y="1352788"/>
            <a:ext cx="3743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800" dirty="0">
                <a:cs typeface="Calibri" panose="020F0502020204030204" pitchFamily="34" charset="0"/>
              </a:rPr>
              <a:t>השימוש בסוללות ליתיום נעשה </a:t>
            </a:r>
            <a:br>
              <a:rPr lang="en-US" altLang="en-US" sz="1800" dirty="0">
                <a:cs typeface="Calibri" panose="020F0502020204030204" pitchFamily="34" charset="0"/>
              </a:rPr>
            </a:br>
            <a:r>
              <a:rPr lang="he-IL" altLang="en-US" sz="1800" dirty="0">
                <a:cs typeface="Calibri" panose="020F0502020204030204" pitchFamily="34" charset="0"/>
              </a:rPr>
              <a:t>מוגבר בשנים האחרונות בין היתר בכלי תחבורה מתוך רצון לשימוש באנרגיה ירוקה וצמצום שריפת דלקים</a:t>
            </a:r>
          </a:p>
        </p:txBody>
      </p:sp>
      <p:sp>
        <p:nvSpPr>
          <p:cNvPr id="57" name="כותרת 1">
            <a:extLst>
              <a:ext uri="{FF2B5EF4-FFF2-40B4-BE49-F238E27FC236}">
                <a16:creationId xmlns:a16="http://schemas.microsoft.com/office/drawing/2014/main" id="{6598C4F9-E042-6402-8218-7B18E06A859D}"/>
              </a:ext>
            </a:extLst>
          </p:cNvPr>
          <p:cNvSpPr txBox="1">
            <a:spLocks/>
          </p:cNvSpPr>
          <p:nvPr/>
        </p:nvSpPr>
        <p:spPr>
          <a:xfrm>
            <a:off x="5258118" y="4049792"/>
            <a:ext cx="726122" cy="6174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טלפונים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סלולרים</a:t>
            </a:r>
            <a:endParaRPr lang="he-IL" sz="15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כותרת 1">
            <a:extLst>
              <a:ext uri="{FF2B5EF4-FFF2-40B4-BE49-F238E27FC236}">
                <a16:creationId xmlns:a16="http://schemas.microsoft.com/office/drawing/2014/main" id="{7C34E02D-AE68-FF10-9D92-132351A10014}"/>
              </a:ext>
            </a:extLst>
          </p:cNvPr>
          <p:cNvSpPr txBox="1">
            <a:spLocks/>
          </p:cNvSpPr>
          <p:nvPr/>
        </p:nvSpPr>
        <p:spPr>
          <a:xfrm>
            <a:off x="5416392" y="1342305"/>
            <a:ext cx="887267" cy="86253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צעצועים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קטנים</a:t>
            </a:r>
          </a:p>
        </p:txBody>
      </p:sp>
      <p:sp>
        <p:nvSpPr>
          <p:cNvPr id="59" name="כותרת 1">
            <a:extLst>
              <a:ext uri="{FF2B5EF4-FFF2-40B4-BE49-F238E27FC236}">
                <a16:creationId xmlns:a16="http://schemas.microsoft.com/office/drawing/2014/main" id="{9556D560-291D-F271-7F12-0D878F16300B}"/>
              </a:ext>
            </a:extLst>
          </p:cNvPr>
          <p:cNvSpPr txBox="1">
            <a:spLocks/>
          </p:cNvSpPr>
          <p:nvPr/>
        </p:nvSpPr>
        <p:spPr>
          <a:xfrm>
            <a:off x="6939238" y="2472862"/>
            <a:ext cx="998289" cy="55818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אופניים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חשמליים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6F00F639-0A44-38E7-7C3A-8D5C2A341C61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סוללות ליתיום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DB194-3110-C13E-3CB7-296354358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8007" b="-37778"/>
          <a:stretch/>
        </p:blipFill>
        <p:spPr>
          <a:xfrm>
            <a:off x="7860846" y="908472"/>
            <a:ext cx="5339478" cy="32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EEFC8B3-ED8E-3C8E-B48D-F09B336E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381" y="2317757"/>
            <a:ext cx="1189167" cy="85211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FB3355A-BADB-B3D7-E233-9630FB69B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06232" y="4750900"/>
            <a:ext cx="562909" cy="92567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BA19184-CFB0-C119-2E8A-C29D2171A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9381" y="3678429"/>
            <a:ext cx="1491389" cy="1285862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63C42729-9724-A4CC-D5EC-34AB6D074887}"/>
              </a:ext>
            </a:extLst>
          </p:cNvPr>
          <p:cNvSpPr/>
          <p:nvPr/>
        </p:nvSpPr>
        <p:spPr>
          <a:xfrm>
            <a:off x="6667991" y="2397781"/>
            <a:ext cx="1313519" cy="633264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ED51107E-ADE5-AE94-5B8F-3A819B307B9D}"/>
              </a:ext>
            </a:extLst>
          </p:cNvPr>
          <p:cNvSpPr/>
          <p:nvPr/>
        </p:nvSpPr>
        <p:spPr>
          <a:xfrm rot="16200000">
            <a:off x="6424146" y="3527998"/>
            <a:ext cx="1535373" cy="1491388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8" name="כותרת 1">
            <a:extLst>
              <a:ext uri="{FF2B5EF4-FFF2-40B4-BE49-F238E27FC236}">
                <a16:creationId xmlns:a16="http://schemas.microsoft.com/office/drawing/2014/main" id="{C70F42EF-AF9C-8388-8B6B-CB22EA30355D}"/>
              </a:ext>
            </a:extLst>
          </p:cNvPr>
          <p:cNvSpPr txBox="1">
            <a:spLocks/>
          </p:cNvSpPr>
          <p:nvPr/>
        </p:nvSpPr>
        <p:spPr>
          <a:xfrm>
            <a:off x="6919289" y="4441328"/>
            <a:ext cx="998289" cy="55818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רכבים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חשמליים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34E10776-9641-2144-40CE-FE9D0243793B}"/>
              </a:ext>
            </a:extLst>
          </p:cNvPr>
          <p:cNvSpPr/>
          <p:nvPr/>
        </p:nvSpPr>
        <p:spPr>
          <a:xfrm>
            <a:off x="5175577" y="3723915"/>
            <a:ext cx="808663" cy="880427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14C50E2-05C9-978E-C89F-C19CC005BAD1}"/>
              </a:ext>
            </a:extLst>
          </p:cNvPr>
          <p:cNvSpPr/>
          <p:nvPr/>
        </p:nvSpPr>
        <p:spPr>
          <a:xfrm rot="10800000">
            <a:off x="5542744" y="1443984"/>
            <a:ext cx="633263" cy="1160658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42B21EDB-FFB6-225B-E3B2-D3794EDCE5A7}"/>
              </a:ext>
            </a:extLst>
          </p:cNvPr>
          <p:cNvSpPr/>
          <p:nvPr/>
        </p:nvSpPr>
        <p:spPr>
          <a:xfrm rot="5400000" flipH="1">
            <a:off x="3969258" y="3095345"/>
            <a:ext cx="1136380" cy="1881617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380558F1-96D8-74C3-5BC7-6648FA98C3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9760" y="3609299"/>
            <a:ext cx="1541023" cy="95297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B27CF05-05C4-4F0A-E562-7A4F3F0C0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1939" y="1412920"/>
            <a:ext cx="787472" cy="684669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799D99C-2E5D-3F2D-A956-2A8F1BE33D07}"/>
              </a:ext>
            </a:extLst>
          </p:cNvPr>
          <p:cNvSpPr/>
          <p:nvPr/>
        </p:nvSpPr>
        <p:spPr>
          <a:xfrm>
            <a:off x="5267960" y="2362200"/>
            <a:ext cx="1452880" cy="1452880"/>
          </a:xfrm>
          <a:prstGeom prst="ellipse">
            <a:avLst/>
          </a:prstGeom>
          <a:solidFill>
            <a:srgbClr val="F04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B728A4AB-1803-0D75-4779-0BE7C6940E66}"/>
              </a:ext>
            </a:extLst>
          </p:cNvPr>
          <p:cNvSpPr txBox="1">
            <a:spLocks/>
          </p:cNvSpPr>
          <p:nvPr/>
        </p:nvSpPr>
        <p:spPr bwMode="auto">
          <a:xfrm>
            <a:off x="5258118" y="3186876"/>
            <a:ext cx="1472564" cy="4639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lnSpc>
                <a:spcPts val="1500"/>
              </a:lnSpc>
              <a:defRPr/>
            </a:pPr>
            <a:r>
              <a:rPr lang="he-IL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סוללות </a:t>
            </a:r>
            <a:b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ליתיום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A7D83A31-DDB4-5AF8-C976-47AC869331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96951" y="2688923"/>
            <a:ext cx="828866" cy="4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461D9C79-9B19-2A58-9DB8-2FC62C06D60B}"/>
              </a:ext>
            </a:extLst>
          </p:cNvPr>
          <p:cNvSpPr txBox="1">
            <a:spLocks/>
          </p:cNvSpPr>
          <p:nvPr/>
        </p:nvSpPr>
        <p:spPr>
          <a:xfrm>
            <a:off x="8885756" y="4127165"/>
            <a:ext cx="2659955" cy="13373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endParaRPr lang="he-IL" dirty="0">
              <a:latin typeface="+mn-lt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75B4047-27F9-C343-EF15-822B7304F6EE}"/>
              </a:ext>
            </a:extLst>
          </p:cNvPr>
          <p:cNvSpPr txBox="1">
            <a:spLocks/>
          </p:cNvSpPr>
          <p:nvPr/>
        </p:nvSpPr>
        <p:spPr bwMode="auto">
          <a:xfrm>
            <a:off x="987215" y="508985"/>
            <a:ext cx="10482469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lnSpc>
                <a:spcPts val="3500"/>
              </a:lnSpc>
              <a:defRPr/>
            </a:pPr>
            <a:r>
              <a:rPr lang="he-IL" altLang="en-US" sz="4000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אז מה הבעיה </a:t>
            </a:r>
            <a:br>
              <a:rPr lang="en-US" altLang="en-US" sz="4000" spc="-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altLang="en-US" sz="4000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בסוללות ליתיום?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B0E0497C-90C0-C3A8-E46A-B2D620006174}"/>
              </a:ext>
            </a:extLst>
          </p:cNvPr>
          <p:cNvSpPr txBox="1"/>
          <p:nvPr/>
        </p:nvSpPr>
        <p:spPr>
          <a:xfrm>
            <a:off x="5327375" y="1515647"/>
            <a:ext cx="629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altLang="en-US" sz="1800" spc="-100" dirty="0">
                <a:latin typeface="Calibri" panose="020F0502020204030204" pitchFamily="34" charset="0"/>
                <a:cs typeface="Calibri" panose="020F0502020204030204" pitchFamily="34" charset="0"/>
              </a:rPr>
              <a:t>צפו בסרטון הדרכה לאחראי מוקד האיסוף לליתיום ונסו לענות על השאלה </a:t>
            </a:r>
            <a:endParaRPr lang="he-IL" dirty="0"/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4EC65D2E-B47C-A3D5-8E73-3B0E1211FEDE}"/>
              </a:ext>
            </a:extLst>
          </p:cNvPr>
          <p:cNvGrpSpPr/>
          <p:nvPr/>
        </p:nvGrpSpPr>
        <p:grpSpPr>
          <a:xfrm>
            <a:off x="101580" y="2707591"/>
            <a:ext cx="3755387" cy="1104918"/>
            <a:chOff x="47942" y="862805"/>
            <a:chExt cx="2477300" cy="1104918"/>
          </a:xfrm>
        </p:grpSpPr>
        <p:sp>
          <p:nvSpPr>
            <p:cNvPr id="20" name="תיבת טקסט 21">
              <a:extLst>
                <a:ext uri="{FF2B5EF4-FFF2-40B4-BE49-F238E27FC236}">
                  <a16:creationId xmlns:a16="http://schemas.microsoft.com/office/drawing/2014/main" id="{64A7BF69-B490-BC1C-30CD-C3C7EF459A1A}"/>
                </a:ext>
              </a:extLst>
            </p:cNvPr>
            <p:cNvSpPr txBox="1"/>
            <p:nvPr/>
          </p:nvSpPr>
          <p:spPr>
            <a:xfrm>
              <a:off x="47942" y="862805"/>
              <a:ext cx="2221280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סביבתי </a:t>
              </a: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מונע נזק סביבתי </a:t>
              </a:r>
              <a:r>
                <a:rPr lang="he-I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ו</a:t>
              </a: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מחזיר את אותם 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חומרים מבוקשים לתעשייה ושומר 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על הסביבה</a:t>
              </a:r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A58BD05C-FD0E-301C-AF04-9FC9EBE1A995}"/>
                </a:ext>
              </a:extLst>
            </p:cNvPr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9006" y="990090"/>
              <a:ext cx="166236" cy="221226"/>
            </a:xfrm>
            <a:prstGeom prst="rect">
              <a:avLst/>
            </a:prstGeom>
          </p:spPr>
        </p:pic>
        <p:cxnSp>
          <p:nvCxnSpPr>
            <p:cNvPr id="22" name="מחבר חץ ישר 21">
              <a:extLst>
                <a:ext uri="{FF2B5EF4-FFF2-40B4-BE49-F238E27FC236}">
                  <a16:creationId xmlns:a16="http://schemas.microsoft.com/office/drawing/2014/main" id="{B7829D23-E0B4-7870-CA67-B0970641E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222" y="938787"/>
              <a:ext cx="0" cy="952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EEC3DB24-BAB5-A72E-F35C-48F858576299}"/>
              </a:ext>
            </a:extLst>
          </p:cNvPr>
          <p:cNvGrpSpPr/>
          <p:nvPr/>
        </p:nvGrpSpPr>
        <p:grpSpPr>
          <a:xfrm>
            <a:off x="638995" y="1415979"/>
            <a:ext cx="3151887" cy="1104918"/>
            <a:chOff x="3498720" y="843185"/>
            <a:chExt cx="2079190" cy="1104918"/>
          </a:xfrm>
        </p:grpSpPr>
        <p:sp>
          <p:nvSpPr>
            <p:cNvPr id="24" name="תיבת טקסט 21">
              <a:extLst>
                <a:ext uri="{FF2B5EF4-FFF2-40B4-BE49-F238E27FC236}">
                  <a16:creationId xmlns:a16="http://schemas.microsoft.com/office/drawing/2014/main" id="{95B31FC7-C8A4-D847-4288-36CAE163062B}"/>
                </a:ext>
              </a:extLst>
            </p:cNvPr>
            <p:cNvSpPr txBox="1"/>
            <p:nvPr/>
          </p:nvSpPr>
          <p:spPr>
            <a:xfrm>
              <a:off x="3498720" y="843185"/>
              <a:ext cx="1884405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שאיננו סביבתי</a:t>
              </a:r>
              <a:r>
                <a:rPr lang="he-IL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מהווה סכנת חיים משמעותית ביותר שמקורו בהתקלחות ושריפות וזיהום משאבי הטבע (מים, אוויר, יבקשה)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B883D5D0-43F7-5553-8BF1-D8891094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35422" y="980439"/>
              <a:ext cx="142488" cy="241080"/>
            </a:xfrm>
            <a:prstGeom prst="rect">
              <a:avLst/>
            </a:prstGeom>
          </p:spPr>
        </p:pic>
        <p:cxnSp>
          <p:nvCxnSpPr>
            <p:cNvPr id="27" name="מחבר חץ ישר 26">
              <a:extLst>
                <a:ext uri="{FF2B5EF4-FFF2-40B4-BE49-F238E27FC236}">
                  <a16:creationId xmlns:a16="http://schemas.microsoft.com/office/drawing/2014/main" id="{5E261266-3156-060C-1AE4-27C3DE675CEF}"/>
                </a:ext>
              </a:extLst>
            </p:cNvPr>
            <p:cNvCxnSpPr>
              <a:cxnSpLocks/>
            </p:cNvCxnSpPr>
            <p:nvPr/>
          </p:nvCxnSpPr>
          <p:spPr>
            <a:xfrm>
              <a:off x="5355187" y="972816"/>
              <a:ext cx="0" cy="8456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9CB21EB-43EF-8720-0C4D-4816A2DC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8007" b="-37778"/>
          <a:stretch/>
        </p:blipFill>
        <p:spPr>
          <a:xfrm>
            <a:off x="7755082" y="1010000"/>
            <a:ext cx="5339478" cy="328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442E884D-7099-97B7-FDFB-EDBB75E9725F}"/>
              </a:ext>
            </a:extLst>
          </p:cNvPr>
          <p:cNvGrpSpPr/>
          <p:nvPr/>
        </p:nvGrpSpPr>
        <p:grpSpPr>
          <a:xfrm>
            <a:off x="11466487" y="103039"/>
            <a:ext cx="601080" cy="636777"/>
            <a:chOff x="7452736" y="5358190"/>
            <a:chExt cx="601080" cy="636777"/>
          </a:xfrm>
        </p:grpSpPr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93B49983-B6BF-7F4E-F8BB-377EB1A31F9D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66B49460-78FF-6256-231D-310B6549E283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2" name="Triangle 8">
                <a:extLst>
                  <a:ext uri="{FF2B5EF4-FFF2-40B4-BE49-F238E27FC236}">
                    <a16:creationId xmlns:a16="http://schemas.microsoft.com/office/drawing/2014/main" id="{FF6BF281-616B-A7A1-3E5D-4B272D6A5566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8FDDFED4-1E1B-42CD-04B6-08F02B89C07F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תמונה 9">
            <a:hlinkClick r:id="rId7"/>
            <a:extLst>
              <a:ext uri="{FF2B5EF4-FFF2-40B4-BE49-F238E27FC236}">
                <a16:creationId xmlns:a16="http://schemas.microsoft.com/office/drawing/2014/main" id="{799DBF5F-0AD8-78CC-BF00-0FBF150EF0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24858" r="8715" b="24347"/>
          <a:stretch/>
        </p:blipFill>
        <p:spPr>
          <a:xfrm>
            <a:off x="4110760" y="2125256"/>
            <a:ext cx="8081240" cy="46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92F7DCA4-D65F-BB97-6AD6-1F0B5E067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87" y="3463622"/>
            <a:ext cx="1785261" cy="1264560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E4803AD2-72A3-BF8B-F2F9-C1AEDC0F58C1}"/>
              </a:ext>
            </a:extLst>
          </p:cNvPr>
          <p:cNvSpPr txBox="1">
            <a:spLocks/>
          </p:cNvSpPr>
          <p:nvPr/>
        </p:nvSpPr>
        <p:spPr>
          <a:xfrm>
            <a:off x="8755746" y="779377"/>
            <a:ext cx="2893010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גורמים להתחממות האקלים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BAE9148-79CF-C1D1-88E9-2B38FD1A9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55745" y="2178573"/>
            <a:ext cx="6512149" cy="238779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6A8BC7AA-2B0A-F68D-4251-E2965B3A3F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2" r="3836" b="50000"/>
          <a:stretch/>
        </p:blipFill>
        <p:spPr>
          <a:xfrm>
            <a:off x="6733197" y="2815151"/>
            <a:ext cx="2157907" cy="2497684"/>
          </a:xfrm>
          <a:prstGeom prst="rect">
            <a:avLst/>
          </a:prstGeom>
        </p:spPr>
      </p:pic>
      <p:pic>
        <p:nvPicPr>
          <p:cNvPr id="11" name="Picture 62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BD526020-A2CC-AA13-4691-7D70403B75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008" y="3485941"/>
            <a:ext cx="2562404" cy="1787787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EEA599EA-564A-41E3-9ACF-094098017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808" y="5183291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שימוש באנרגיה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מדלקים </a:t>
            </a:r>
            <a:r>
              <a:rPr lang="he-IL" altLang="en-US" sz="1500" dirty="0" err="1">
                <a:cs typeface="Calibri" panose="020F0502020204030204" pitchFamily="34" charset="0"/>
              </a:rPr>
              <a:t>פוסילים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3C46DD4-9480-0EBE-F0B6-A08749170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19" y="5183291"/>
            <a:ext cx="22546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צריכה לא אחראית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15059B-231B-D15F-442E-5C3305C4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766" y="5183291"/>
            <a:ext cx="21579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 err="1">
                <a:cs typeface="Calibri" panose="020F0502020204030204" pitchFamily="34" charset="0"/>
              </a:rPr>
              <a:t>פלטית</a:t>
            </a:r>
            <a:r>
              <a:rPr lang="he-IL" altLang="en-US" sz="1500" dirty="0">
                <a:cs typeface="Calibri" panose="020F0502020204030204" pitchFamily="34" charset="0"/>
              </a:rPr>
              <a:t> גזי חממה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pic>
        <p:nvPicPr>
          <p:cNvPr id="15" name="Picture 20" descr="A picture containing tree, outdoor, several&#10;&#10;Description automatically generated">
            <a:extLst>
              <a:ext uri="{FF2B5EF4-FFF2-40B4-BE49-F238E27FC236}">
                <a16:creationId xmlns:a16="http://schemas.microsoft.com/office/drawing/2014/main" id="{F8961B92-7404-3BED-FC13-5BD2A36897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/>
          <a:stretch/>
        </p:blipFill>
        <p:spPr>
          <a:xfrm>
            <a:off x="3291062" y="793632"/>
            <a:ext cx="1440000" cy="1440000"/>
          </a:xfrm>
          <a:prstGeom prst="ellipse">
            <a:avLst/>
          </a:prstGeom>
        </p:spPr>
      </p:pic>
      <p:pic>
        <p:nvPicPr>
          <p:cNvPr id="16" name="Picture 28">
            <a:extLst>
              <a:ext uri="{FF2B5EF4-FFF2-40B4-BE49-F238E27FC236}">
                <a16:creationId xmlns:a16="http://schemas.microsoft.com/office/drawing/2014/main" id="{5D4C66DF-5D2B-C407-23F2-01585E8CDB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2" t="24999" r="11109" b="2342"/>
          <a:stretch/>
        </p:blipFill>
        <p:spPr>
          <a:xfrm>
            <a:off x="7092150" y="779377"/>
            <a:ext cx="1440000" cy="1440000"/>
          </a:xfrm>
          <a:prstGeom prst="ellipse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2F2BEAA-246B-AAD0-E004-832EAC7B39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5" t="14782" r="15935"/>
          <a:stretch/>
        </p:blipFill>
        <p:spPr>
          <a:xfrm>
            <a:off x="5194754" y="779377"/>
            <a:ext cx="1440000" cy="1440000"/>
          </a:xfrm>
          <a:prstGeom prst="ellipse">
            <a:avLst/>
          </a:prstGeom>
        </p:spPr>
      </p:pic>
      <p:pic>
        <p:nvPicPr>
          <p:cNvPr id="18" name="Picture 6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3E4DA196-42D4-18FC-ECB9-3483564D5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7" y="3930982"/>
            <a:ext cx="1785261" cy="1264560"/>
          </a:xfrm>
          <a:prstGeom prst="rect">
            <a:avLst/>
          </a:prstGeom>
        </p:spPr>
      </p:pic>
      <p:pic>
        <p:nvPicPr>
          <p:cNvPr id="19" name="Graphic 6">
            <a:extLst>
              <a:ext uri="{FF2B5EF4-FFF2-40B4-BE49-F238E27FC236}">
                <a16:creationId xmlns:a16="http://schemas.microsoft.com/office/drawing/2014/main" id="{0C90AAE9-5D81-09DC-1BC1-D0BE9FC1F421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7993" y="5195542"/>
            <a:ext cx="288000" cy="227906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51567F9-0555-4566-DEA7-3BCF9907E69A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0176" y="5195542"/>
            <a:ext cx="288000" cy="227906"/>
          </a:xfrm>
          <a:prstGeom prst="rect">
            <a:avLst/>
          </a:prstGeom>
        </p:spPr>
      </p:pic>
      <p:sp>
        <p:nvSpPr>
          <p:cNvPr id="4" name="Oval 35">
            <a:extLst>
              <a:ext uri="{FF2B5EF4-FFF2-40B4-BE49-F238E27FC236}">
                <a16:creationId xmlns:a16="http://schemas.microsoft.com/office/drawing/2014/main" id="{3ACD461F-4612-EAEB-1810-B00352DD3D3A}"/>
              </a:ext>
            </a:extLst>
          </p:cNvPr>
          <p:cNvSpPr/>
          <p:nvPr/>
        </p:nvSpPr>
        <p:spPr>
          <a:xfrm>
            <a:off x="1673463" y="3259883"/>
            <a:ext cx="1838735" cy="1840386"/>
          </a:xfrm>
          <a:prstGeom prst="ellipse">
            <a:avLst/>
          </a:prstGeom>
          <a:blipFill dpi="0" rotWithShape="1">
            <a:blip r:embed="rId11"/>
            <a:srcRect/>
            <a:stretch>
              <a:fillRect l="-50933" t="-780" r="-23976" b="-13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051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713607E-A572-33E2-2E88-F8B59FB54274}"/>
              </a:ext>
            </a:extLst>
          </p:cNvPr>
          <p:cNvSpPr txBox="1">
            <a:spLocks/>
          </p:cNvSpPr>
          <p:nvPr/>
        </p:nvSpPr>
        <p:spPr>
          <a:xfrm>
            <a:off x="2680252" y="5397084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DE8BAAD-5974-CFF3-3BED-29B14BCAF0A6}"/>
              </a:ext>
            </a:extLst>
          </p:cNvPr>
          <p:cNvSpPr/>
          <p:nvPr/>
        </p:nvSpPr>
        <p:spPr>
          <a:xfrm>
            <a:off x="1897811" y="6309832"/>
            <a:ext cx="80570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5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r>
              <a:rPr lang="he-IL" altLang="en-US" sz="1700" dirty="0">
                <a:latin typeface="Heebo" pitchFamily="2" charset="-79"/>
              </a:rPr>
              <a:t> </a:t>
            </a: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5E1F3FFB-0D06-19E6-A54C-78DEE0D78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604" y="4854936"/>
            <a:ext cx="191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he-IL" altLang="he-IL" sz="12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6282365-D22E-F463-D023-B076CB7B9A09}"/>
              </a:ext>
            </a:extLst>
          </p:cNvPr>
          <p:cNvSpPr txBox="1"/>
          <p:nvPr/>
        </p:nvSpPr>
        <p:spPr>
          <a:xfrm>
            <a:off x="7290339" y="2540506"/>
            <a:ext cx="315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ברכישת מוצר חדש ניתן למסור </a:t>
            </a:r>
            <a:br>
              <a:rPr lang="en-US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מוצר ישן ללא עלות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54AA68F4-16E4-C213-BBCE-361AB9233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359" y="1991970"/>
            <a:ext cx="26260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3000" dirty="0">
                <a:solidFill>
                  <a:srgbClr val="89BE3F"/>
                </a:solidFill>
                <a:cs typeface="Calibri" panose="020F0502020204030204" pitchFamily="34" charset="0"/>
              </a:rPr>
              <a:t>ישן תמורת חדש</a:t>
            </a:r>
            <a:endParaRPr lang="en-US" altLang="en-US" sz="3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520164ED-1B7D-2EF6-9E7F-9720AC570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" y="1991970"/>
            <a:ext cx="52760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3000" dirty="0">
                <a:solidFill>
                  <a:srgbClr val="89BE3F"/>
                </a:solidFill>
                <a:cs typeface="Calibri" panose="020F0502020204030204" pitchFamily="34" charset="0"/>
              </a:rPr>
              <a:t>מוקדי איסוף </a:t>
            </a:r>
            <a:r>
              <a:rPr lang="he-IL" altLang="en-US" sz="3000" dirty="0" err="1">
                <a:solidFill>
                  <a:srgbClr val="89BE3F"/>
                </a:solidFill>
                <a:cs typeface="Calibri" panose="020F0502020204030204" pitchFamily="34" charset="0"/>
              </a:rPr>
              <a:t>יעודיים</a:t>
            </a:r>
            <a:r>
              <a:rPr lang="he-IL" altLang="en-US" sz="3000" dirty="0">
                <a:solidFill>
                  <a:srgbClr val="89BE3F"/>
                </a:solidFill>
                <a:cs typeface="Calibri" panose="020F0502020204030204" pitchFamily="34" charset="0"/>
              </a:rPr>
              <a:t> לפסולת ליתיום</a:t>
            </a:r>
            <a:endParaRPr lang="en-US" altLang="en-US" sz="3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DB9B2CB5-2DFA-8DA2-7E99-465A0DEA1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1" y="2559054"/>
            <a:ext cx="4697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200" dirty="0"/>
              <a:t>התחלנו </a:t>
            </a:r>
            <a:r>
              <a:rPr lang="he-IL" altLang="he-IL" sz="1200" dirty="0" err="1"/>
              <a:t>בפילוט</a:t>
            </a:r>
            <a:r>
              <a:rPr lang="he-IL" altLang="he-IL" sz="1200" dirty="0"/>
              <a:t> להצבת מוקדי איסוף </a:t>
            </a:r>
            <a:r>
              <a:rPr lang="he-IL" altLang="he-IL" sz="1200" dirty="0" err="1"/>
              <a:t>יעודיים</a:t>
            </a:r>
            <a:r>
              <a:rPr lang="he-IL" altLang="he-IL" sz="1200" dirty="0"/>
              <a:t> ברשויות המקומיות. </a:t>
            </a:r>
            <a:br>
              <a:rPr lang="en-US" altLang="he-IL" sz="1200" dirty="0"/>
            </a:br>
            <a:r>
              <a:rPr lang="he-IL" altLang="he-IL" sz="1200" dirty="0"/>
              <a:t>יש להתעדכן באתר </a:t>
            </a:r>
            <a:r>
              <a:rPr lang="he-IL" altLang="he-IL" sz="1200" dirty="0" err="1"/>
              <a:t>מ.א.י</a:t>
            </a:r>
            <a:r>
              <a:rPr lang="he-IL" altLang="he-IL" sz="1200" dirty="0"/>
              <a:t> והרשות המקומית על כתובות מוקד האיסוף העירוני</a:t>
            </a:r>
          </a:p>
        </p:txBody>
      </p:sp>
      <p:sp>
        <p:nvSpPr>
          <p:cNvPr id="21" name="כותרת 1">
            <a:extLst>
              <a:ext uri="{FF2B5EF4-FFF2-40B4-BE49-F238E27FC236}">
                <a16:creationId xmlns:a16="http://schemas.microsoft.com/office/drawing/2014/main" id="{01CDECE1-D1A6-40D8-02F6-21C09D641414}"/>
              </a:ext>
            </a:extLst>
          </p:cNvPr>
          <p:cNvSpPr txBox="1">
            <a:spLocks/>
          </p:cNvSpPr>
          <p:nvPr/>
        </p:nvSpPr>
        <p:spPr>
          <a:xfrm>
            <a:off x="5026597" y="194225"/>
            <a:ext cx="6611652" cy="210397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העברת פסולת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סוללות ליתיום </a:t>
            </a:r>
            <a:r>
              <a:rPr lang="he-IL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5C0C8CE-9101-F267-3DEF-21D4B3BF2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2846" y="1348848"/>
            <a:ext cx="5369154" cy="196869"/>
          </a:xfrm>
          <a:prstGeom prst="rect">
            <a:avLst/>
          </a:prstGeom>
        </p:spPr>
      </p:pic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83C4E391-D8E3-5180-5F8B-5A3981B6F4EA}"/>
              </a:ext>
            </a:extLst>
          </p:cNvPr>
          <p:cNvSpPr txBox="1">
            <a:spLocks/>
          </p:cNvSpPr>
          <p:nvPr/>
        </p:nvSpPr>
        <p:spPr>
          <a:xfrm>
            <a:off x="7400049" y="4152710"/>
            <a:ext cx="3976116" cy="79679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 רשות במדינת ישראל מחויבת על פי חוק ליישם עבור </a:t>
            </a:r>
            <a:b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תושביה הסדרי איסוף של פסולת אלקטרונית </a:t>
            </a:r>
            <a:r>
              <a:rPr lang="he-IL" sz="1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he-IL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Picture 23" descr="Logo&#10;&#10;Description automatically generated">
            <a:extLst>
              <a:ext uri="{FF2B5EF4-FFF2-40B4-BE49-F238E27FC236}">
                <a16:creationId xmlns:a16="http://schemas.microsoft.com/office/drawing/2014/main" id="{5F24F7DD-B2A0-A012-62DA-2BB096E7B1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016" y="3447540"/>
            <a:ext cx="1457182" cy="669287"/>
          </a:xfrm>
          <a:prstGeom prst="rect">
            <a:avLst/>
          </a:prstGeom>
        </p:spPr>
      </p:pic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10D3BF08-2D52-AEEA-98DE-28093E6B71E8}"/>
              </a:ext>
            </a:extLst>
          </p:cNvPr>
          <p:cNvSpPr/>
          <p:nvPr/>
        </p:nvSpPr>
        <p:spPr>
          <a:xfrm>
            <a:off x="7290339" y="4025571"/>
            <a:ext cx="4195536" cy="71673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31" name="Google Shape;166;p1">
            <a:extLst>
              <a:ext uri="{FF2B5EF4-FFF2-40B4-BE49-F238E27FC236}">
                <a16:creationId xmlns:a16="http://schemas.microsoft.com/office/drawing/2014/main" id="{A1D5F094-D90F-77CF-5F96-D66413F2961C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7713">
            <a:off x="5788920" y="1745688"/>
            <a:ext cx="1199530" cy="114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10" descr="Icon&#10;&#10;Description automatically generated">
            <a:extLst>
              <a:ext uri="{FF2B5EF4-FFF2-40B4-BE49-F238E27FC236}">
                <a16:creationId xmlns:a16="http://schemas.microsoft.com/office/drawing/2014/main" id="{C0E11C57-A201-33AD-137D-4DF4D11595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488" y="1820768"/>
            <a:ext cx="1107106" cy="1097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FDE08-E7CF-78AD-D87E-A5F9259D8B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11001" b="8510"/>
          <a:stretch/>
        </p:blipFill>
        <p:spPr>
          <a:xfrm>
            <a:off x="2004991" y="2947337"/>
            <a:ext cx="3677920" cy="28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9">
            <a:extLst>
              <a:ext uri="{FF2B5EF4-FFF2-40B4-BE49-F238E27FC236}">
                <a16:creationId xmlns:a16="http://schemas.microsoft.com/office/drawing/2014/main" id="{9399E9C3-5122-DB9D-A26D-D97E5FE5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87813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75383E35-3E20-F893-A104-D5FC4BD5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00621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26E7B03A-AC56-E58C-ED41-29F898C44713}"/>
              </a:ext>
            </a:extLst>
          </p:cNvPr>
          <p:cNvSpPr txBox="1">
            <a:spLocks/>
          </p:cNvSpPr>
          <p:nvPr/>
        </p:nvSpPr>
        <p:spPr>
          <a:xfrm>
            <a:off x="5929485" y="449814"/>
            <a:ext cx="5684435" cy="16653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מעורבות,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שותפות ואחריות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701ACB2-DCDC-BEDA-84B3-5A00FADE0A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58653" y="1854687"/>
            <a:ext cx="3738041" cy="692642"/>
          </a:xfrm>
        </p:spPr>
        <p:txBody>
          <a:bodyPr>
            <a:normAutofit/>
          </a:bodyPr>
          <a:lstStyle/>
          <a:p>
            <a:r>
              <a:rPr lang="he-IL" sz="20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משימה: הפקת קמפיין הסברה לקהילה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021BB6D-A9A2-C9B0-0C8A-1649A66D5C40}"/>
              </a:ext>
            </a:extLst>
          </p:cNvPr>
          <p:cNvSpPr txBox="1">
            <a:spLocks/>
          </p:cNvSpPr>
          <p:nvPr/>
        </p:nvSpPr>
        <p:spPr>
          <a:xfrm>
            <a:off x="7578735" y="2249940"/>
            <a:ext cx="4017960" cy="1013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3056E-2347-D4DE-F74D-A2594B6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83201" y="1610230"/>
            <a:ext cx="6667007" cy="244457"/>
          </a:xfrm>
          <a:prstGeom prst="rect">
            <a:avLst/>
          </a:prstGeom>
        </p:spPr>
      </p:pic>
      <p:pic>
        <p:nvPicPr>
          <p:cNvPr id="9" name="Google Shape;166;p1">
            <a:extLst>
              <a:ext uri="{FF2B5EF4-FFF2-40B4-BE49-F238E27FC236}">
                <a16:creationId xmlns:a16="http://schemas.microsoft.com/office/drawing/2014/main" id="{E26F5B8E-9EF4-C8AA-0091-2997C99239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924" y="4068710"/>
            <a:ext cx="1974317" cy="19743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7FE7D-706C-1FB4-7989-6D23309514D3}"/>
              </a:ext>
            </a:extLst>
          </p:cNvPr>
          <p:cNvCxnSpPr/>
          <p:nvPr/>
        </p:nvCxnSpPr>
        <p:spPr>
          <a:xfrm>
            <a:off x="11126622" y="312371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F60D72-E5B5-C512-7B22-8594E1D6F990}"/>
              </a:ext>
            </a:extLst>
          </p:cNvPr>
          <p:cNvCxnSpPr/>
          <p:nvPr/>
        </p:nvCxnSpPr>
        <p:spPr>
          <a:xfrm>
            <a:off x="11126622" y="4068710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CECA44B7-BE06-0744-580E-08A088980F4E}"/>
              </a:ext>
            </a:extLst>
          </p:cNvPr>
          <p:cNvSpPr txBox="1">
            <a:spLocks/>
          </p:cNvSpPr>
          <p:nvPr/>
        </p:nvSpPr>
        <p:spPr>
          <a:xfrm>
            <a:off x="7130988" y="2938113"/>
            <a:ext cx="4017960" cy="19743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הכינו פוסט / סרטון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/ כתבה בנושא המפרט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על הבעיה ופתרונות ממה שלמדתם במצגת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או פתרונות נוספים שלכם.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שתפו אותנו.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ISEAELRECYCLING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96AEDA2-A11F-0F07-CBB8-26AFBA12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5" y="305099"/>
            <a:ext cx="2854717" cy="2854717"/>
          </a:xfrm>
          <a:prstGeom prst="rect">
            <a:avLst/>
          </a:prstGeom>
        </p:spPr>
      </p:pic>
      <p:pic>
        <p:nvPicPr>
          <p:cNvPr id="6" name="Google Shape;166;p1">
            <a:extLst>
              <a:ext uri="{FF2B5EF4-FFF2-40B4-BE49-F238E27FC236}">
                <a16:creationId xmlns:a16="http://schemas.microsoft.com/office/drawing/2014/main" id="{97210C57-2BCE-B128-8EFD-E8D4C0F69635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7713">
            <a:off x="4088846" y="1728396"/>
            <a:ext cx="3450947" cy="3464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37047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28361</TotalTime>
  <Words>291</Words>
  <Application>Microsoft Office PowerPoint</Application>
  <PresentationFormat>מסך רחב</PresentationFormat>
  <Paragraphs>43</Paragraphs>
  <Slides>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exFont</vt:lpstr>
      <vt:lpstr>Heebo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משימה: הפקת קמפיין הסברה לקהילה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סוף מעשה במחשבה תחילה</dc:title>
  <dc:creator>עינת חלפון</dc:creator>
  <cp:lastModifiedBy>עינת חלפון</cp:lastModifiedBy>
  <cp:revision>181</cp:revision>
  <dcterms:created xsi:type="dcterms:W3CDTF">2022-08-25T13:42:48Z</dcterms:created>
  <dcterms:modified xsi:type="dcterms:W3CDTF">2023-01-31T11:31:51Z</dcterms:modified>
</cp:coreProperties>
</file>